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88" r:id="rId4"/>
    <p:sldId id="273" r:id="rId5"/>
    <p:sldId id="275" r:id="rId6"/>
    <p:sldId id="277" r:id="rId7"/>
    <p:sldId id="285" r:id="rId8"/>
    <p:sldId id="286" r:id="rId9"/>
    <p:sldId id="287" r:id="rId10"/>
    <p:sldId id="259" r:id="rId11"/>
    <p:sldId id="289" r:id="rId12"/>
    <p:sldId id="299" r:id="rId13"/>
    <p:sldId id="298" r:id="rId14"/>
    <p:sldId id="290" r:id="rId15"/>
    <p:sldId id="261" r:id="rId16"/>
    <p:sldId id="297" r:id="rId17"/>
    <p:sldId id="281" r:id="rId18"/>
    <p:sldId id="270" r:id="rId19"/>
    <p:sldId id="272" r:id="rId20"/>
    <p:sldId id="271" r:id="rId21"/>
    <p:sldId id="295" r:id="rId22"/>
    <p:sldId id="294" r:id="rId23"/>
    <p:sldId id="296" r:id="rId24"/>
    <p:sldId id="268" r:id="rId25"/>
    <p:sldId id="279" r:id="rId26"/>
    <p:sldId id="280" r:id="rId27"/>
    <p:sldId id="300" r:id="rId28"/>
  </p:sldIdLst>
  <p:sldSz cx="9144000" cy="6858000" type="screen4x3"/>
  <p:notesSz cx="7100888" cy="10233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64" autoAdjust="0"/>
    <p:restoredTop sz="94660"/>
  </p:normalViewPr>
  <p:slideViewPr>
    <p:cSldViewPr>
      <p:cViewPr>
        <p:scale>
          <a:sx n="80" d="100"/>
          <a:sy n="80" d="100"/>
        </p:scale>
        <p:origin x="-2898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670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061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24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644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113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794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0412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66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139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801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58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"/>
            <a:ext cx="9143999" cy="68401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15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5.jpeg"/><Relationship Id="rId7" Type="http://schemas.microsoft.com/office/2007/relationships/hdphoto" Target="../media/hdphoto1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6.wdp"/><Relationship Id="rId13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2.jpeg"/><Relationship Id="rId12" Type="http://schemas.microsoft.com/office/2007/relationships/hdphoto" Target="../media/hdphoto47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5.wdp"/><Relationship Id="rId11" Type="http://schemas.openxmlformats.org/officeDocument/2006/relationships/image" Target="../media/image74.jpeg"/><Relationship Id="rId5" Type="http://schemas.openxmlformats.org/officeDocument/2006/relationships/image" Target="../media/image71.jpeg"/><Relationship Id="rId10" Type="http://schemas.microsoft.com/office/2007/relationships/hdphoto" Target="../media/hdphoto8.wdp"/><Relationship Id="rId4" Type="http://schemas.microsoft.com/office/2007/relationships/hdphoto" Target="../media/hdphoto19.wdp"/><Relationship Id="rId9" Type="http://schemas.openxmlformats.org/officeDocument/2006/relationships/image" Target="../media/image73.jpeg"/><Relationship Id="rId14" Type="http://schemas.microsoft.com/office/2007/relationships/hdphoto" Target="../media/hdphoto48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0.wdp"/><Relationship Id="rId13" Type="http://schemas.openxmlformats.org/officeDocument/2006/relationships/image" Target="../media/image82.jpeg"/><Relationship Id="rId3" Type="http://schemas.openxmlformats.org/officeDocument/2006/relationships/image" Target="../media/image76.jpeg"/><Relationship Id="rId7" Type="http://schemas.openxmlformats.org/officeDocument/2006/relationships/image" Target="../media/image79.jpeg"/><Relationship Id="rId12" Type="http://schemas.microsoft.com/office/2007/relationships/hdphoto" Target="../media/hdphoto5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11" Type="http://schemas.openxmlformats.org/officeDocument/2006/relationships/image" Target="../media/image81.jpeg"/><Relationship Id="rId5" Type="http://schemas.microsoft.com/office/2007/relationships/hdphoto" Target="../media/hdphoto49.wdp"/><Relationship Id="rId15" Type="http://schemas.openxmlformats.org/officeDocument/2006/relationships/image" Target="../media/image83.jpeg"/><Relationship Id="rId10" Type="http://schemas.microsoft.com/office/2007/relationships/hdphoto" Target="../media/hdphoto51.wdp"/><Relationship Id="rId4" Type="http://schemas.openxmlformats.org/officeDocument/2006/relationships/image" Target="../media/image77.jpeg"/><Relationship Id="rId9" Type="http://schemas.openxmlformats.org/officeDocument/2006/relationships/image" Target="../media/image80.jpeg"/><Relationship Id="rId14" Type="http://schemas.microsoft.com/office/2007/relationships/hdphoto" Target="../media/hdphoto5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13" Type="http://schemas.microsoft.com/office/2007/relationships/hdphoto" Target="../media/hdphoto58.wdp"/><Relationship Id="rId3" Type="http://schemas.openxmlformats.org/officeDocument/2006/relationships/image" Target="../media/image84.jpeg"/><Relationship Id="rId7" Type="http://schemas.microsoft.com/office/2007/relationships/hdphoto" Target="../media/hdphoto55.wdp"/><Relationship Id="rId12" Type="http://schemas.openxmlformats.org/officeDocument/2006/relationships/image" Target="../media/image8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11" Type="http://schemas.microsoft.com/office/2007/relationships/hdphoto" Target="../media/hdphoto57.wdp"/><Relationship Id="rId5" Type="http://schemas.microsoft.com/office/2007/relationships/hdphoto" Target="../media/hdphoto54.wdp"/><Relationship Id="rId10" Type="http://schemas.openxmlformats.org/officeDocument/2006/relationships/image" Target="../media/image88.jpeg"/><Relationship Id="rId4" Type="http://schemas.openxmlformats.org/officeDocument/2006/relationships/image" Target="../media/image85.jpeg"/><Relationship Id="rId9" Type="http://schemas.microsoft.com/office/2007/relationships/hdphoto" Target="../media/hdphoto56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90.jpeg"/><Relationship Id="rId7" Type="http://schemas.microsoft.com/office/2007/relationships/hdphoto" Target="../media/hdphoto60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11" Type="http://schemas.microsoft.com/office/2007/relationships/hdphoto" Target="../media/hdphoto62.wdp"/><Relationship Id="rId5" Type="http://schemas.openxmlformats.org/officeDocument/2006/relationships/image" Target="../media/image91.jpeg"/><Relationship Id="rId10" Type="http://schemas.openxmlformats.org/officeDocument/2006/relationships/image" Target="../media/image94.jpeg"/><Relationship Id="rId4" Type="http://schemas.microsoft.com/office/2007/relationships/hdphoto" Target="../media/hdphoto59.wdp"/><Relationship Id="rId9" Type="http://schemas.microsoft.com/office/2007/relationships/hdphoto" Target="../media/hdphoto6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5.jpeg"/><Relationship Id="rId7" Type="http://schemas.openxmlformats.org/officeDocument/2006/relationships/image" Target="../media/image97.jpeg"/><Relationship Id="rId12" Type="http://schemas.openxmlformats.org/officeDocument/2006/relationships/image" Target="../media/image10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4.wdp"/><Relationship Id="rId11" Type="http://schemas.microsoft.com/office/2007/relationships/hdphoto" Target="../media/hdphoto66.wdp"/><Relationship Id="rId5" Type="http://schemas.openxmlformats.org/officeDocument/2006/relationships/image" Target="../media/image96.jpeg"/><Relationship Id="rId10" Type="http://schemas.openxmlformats.org/officeDocument/2006/relationships/image" Target="../media/image99.jpeg"/><Relationship Id="rId4" Type="http://schemas.microsoft.com/office/2007/relationships/hdphoto" Target="../media/hdphoto63.wdp"/><Relationship Id="rId9" Type="http://schemas.microsoft.com/office/2007/relationships/hdphoto" Target="../media/hdphoto65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67.wdp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10" Type="http://schemas.microsoft.com/office/2007/relationships/hdphoto" Target="../media/hdphoto68.wdp"/><Relationship Id="rId4" Type="http://schemas.openxmlformats.org/officeDocument/2006/relationships/image" Target="../media/image102.jpeg"/><Relationship Id="rId9" Type="http://schemas.openxmlformats.org/officeDocument/2006/relationships/image" Target="../media/image106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71.wdp"/><Relationship Id="rId13" Type="http://schemas.openxmlformats.org/officeDocument/2006/relationships/image" Target="../media/image112.jpeg"/><Relationship Id="rId18" Type="http://schemas.microsoft.com/office/2007/relationships/hdphoto" Target="../media/hdphoto76.wdp"/><Relationship Id="rId3" Type="http://schemas.openxmlformats.org/officeDocument/2006/relationships/image" Target="../media/image107.jpeg"/><Relationship Id="rId7" Type="http://schemas.openxmlformats.org/officeDocument/2006/relationships/image" Target="../media/image109.jpeg"/><Relationship Id="rId12" Type="http://schemas.microsoft.com/office/2007/relationships/hdphoto" Target="../media/hdphoto73.wdp"/><Relationship Id="rId17" Type="http://schemas.openxmlformats.org/officeDocument/2006/relationships/image" Target="../media/image114.jpeg"/><Relationship Id="rId2" Type="http://schemas.openxmlformats.org/officeDocument/2006/relationships/image" Target="../media/image2.png"/><Relationship Id="rId16" Type="http://schemas.microsoft.com/office/2007/relationships/hdphoto" Target="../media/hdphoto75.wdp"/><Relationship Id="rId20" Type="http://schemas.microsoft.com/office/2007/relationships/hdphoto" Target="../media/hdphoto7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70.wdp"/><Relationship Id="rId11" Type="http://schemas.openxmlformats.org/officeDocument/2006/relationships/image" Target="../media/image111.jpeg"/><Relationship Id="rId5" Type="http://schemas.openxmlformats.org/officeDocument/2006/relationships/image" Target="../media/image108.jpeg"/><Relationship Id="rId15" Type="http://schemas.openxmlformats.org/officeDocument/2006/relationships/image" Target="../media/image113.jpeg"/><Relationship Id="rId10" Type="http://schemas.microsoft.com/office/2007/relationships/hdphoto" Target="../media/hdphoto72.wdp"/><Relationship Id="rId19" Type="http://schemas.openxmlformats.org/officeDocument/2006/relationships/image" Target="../media/image115.jpeg"/><Relationship Id="rId4" Type="http://schemas.microsoft.com/office/2007/relationships/hdphoto" Target="../media/hdphoto69.wdp"/><Relationship Id="rId9" Type="http://schemas.openxmlformats.org/officeDocument/2006/relationships/image" Target="../media/image110.jpeg"/><Relationship Id="rId14" Type="http://schemas.microsoft.com/office/2007/relationships/hdphoto" Target="../media/hdphoto74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6.jpeg"/><Relationship Id="rId7" Type="http://schemas.openxmlformats.org/officeDocument/2006/relationships/image" Target="../media/image1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microsoft.com/office/2007/relationships/hdphoto" Target="../media/hdphoto78.wdp"/><Relationship Id="rId9" Type="http://schemas.microsoft.com/office/2007/relationships/hdphoto" Target="../media/hdphoto79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21.jpeg"/><Relationship Id="rId7" Type="http://schemas.openxmlformats.org/officeDocument/2006/relationships/image" Target="../media/image1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0.wdp"/><Relationship Id="rId11" Type="http://schemas.openxmlformats.org/officeDocument/2006/relationships/image" Target="../media/image127.jpeg"/><Relationship Id="rId5" Type="http://schemas.openxmlformats.org/officeDocument/2006/relationships/image" Target="../media/image123.jpeg"/><Relationship Id="rId10" Type="http://schemas.microsoft.com/office/2007/relationships/hdphoto" Target="../media/hdphoto81.wdp"/><Relationship Id="rId4" Type="http://schemas.openxmlformats.org/officeDocument/2006/relationships/image" Target="../media/image122.jpeg"/><Relationship Id="rId9" Type="http://schemas.openxmlformats.org/officeDocument/2006/relationships/image" Target="../media/image126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9.png"/><Relationship Id="rId5" Type="http://schemas.openxmlformats.org/officeDocument/2006/relationships/image" Target="../media/image6.jpe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84.wdp"/><Relationship Id="rId13" Type="http://schemas.openxmlformats.org/officeDocument/2006/relationships/image" Target="../media/image133.jpeg"/><Relationship Id="rId3" Type="http://schemas.openxmlformats.org/officeDocument/2006/relationships/image" Target="../media/image128.jpeg"/><Relationship Id="rId7" Type="http://schemas.openxmlformats.org/officeDocument/2006/relationships/image" Target="../media/image130.png"/><Relationship Id="rId12" Type="http://schemas.microsoft.com/office/2007/relationships/hdphoto" Target="../media/hdphoto8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3.wdp"/><Relationship Id="rId11" Type="http://schemas.openxmlformats.org/officeDocument/2006/relationships/image" Target="../media/image132.png"/><Relationship Id="rId5" Type="http://schemas.openxmlformats.org/officeDocument/2006/relationships/image" Target="../media/image129.png"/><Relationship Id="rId10" Type="http://schemas.microsoft.com/office/2007/relationships/hdphoto" Target="../media/hdphoto85.wdp"/><Relationship Id="rId4" Type="http://schemas.microsoft.com/office/2007/relationships/hdphoto" Target="../media/hdphoto82.wdp"/><Relationship Id="rId9" Type="http://schemas.openxmlformats.org/officeDocument/2006/relationships/image" Target="../media/image131.png"/><Relationship Id="rId14" Type="http://schemas.microsoft.com/office/2007/relationships/hdphoto" Target="../media/hdphoto87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90.wdp"/><Relationship Id="rId13" Type="http://schemas.openxmlformats.org/officeDocument/2006/relationships/image" Target="../media/image139.jpeg"/><Relationship Id="rId3" Type="http://schemas.openxmlformats.org/officeDocument/2006/relationships/image" Target="../media/image134.png"/><Relationship Id="rId7" Type="http://schemas.openxmlformats.org/officeDocument/2006/relationships/image" Target="../media/image136.jpeg"/><Relationship Id="rId12" Type="http://schemas.microsoft.com/office/2007/relationships/hdphoto" Target="../media/hdphoto9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9.wdp"/><Relationship Id="rId11" Type="http://schemas.openxmlformats.org/officeDocument/2006/relationships/image" Target="../media/image138.jpeg"/><Relationship Id="rId5" Type="http://schemas.openxmlformats.org/officeDocument/2006/relationships/image" Target="../media/image135.png"/><Relationship Id="rId10" Type="http://schemas.microsoft.com/office/2007/relationships/hdphoto" Target="../media/hdphoto91.wdp"/><Relationship Id="rId4" Type="http://schemas.microsoft.com/office/2007/relationships/hdphoto" Target="../media/hdphoto88.wdp"/><Relationship Id="rId9" Type="http://schemas.openxmlformats.org/officeDocument/2006/relationships/image" Target="../media/image137.jpeg"/><Relationship Id="rId14" Type="http://schemas.microsoft.com/office/2007/relationships/hdphoto" Target="../media/hdphoto93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96.wdp"/><Relationship Id="rId13" Type="http://schemas.openxmlformats.org/officeDocument/2006/relationships/image" Target="../media/image145.jpeg"/><Relationship Id="rId3" Type="http://schemas.openxmlformats.org/officeDocument/2006/relationships/image" Target="../media/image140.jpeg"/><Relationship Id="rId7" Type="http://schemas.openxmlformats.org/officeDocument/2006/relationships/image" Target="../media/image142.jpeg"/><Relationship Id="rId12" Type="http://schemas.microsoft.com/office/2007/relationships/hdphoto" Target="../media/hdphoto98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95.wdp"/><Relationship Id="rId11" Type="http://schemas.openxmlformats.org/officeDocument/2006/relationships/image" Target="../media/image144.jpeg"/><Relationship Id="rId5" Type="http://schemas.openxmlformats.org/officeDocument/2006/relationships/image" Target="../media/image141.jpeg"/><Relationship Id="rId15" Type="http://schemas.openxmlformats.org/officeDocument/2006/relationships/image" Target="../media/image146.jpeg"/><Relationship Id="rId10" Type="http://schemas.microsoft.com/office/2007/relationships/hdphoto" Target="../media/hdphoto97.wdp"/><Relationship Id="rId4" Type="http://schemas.microsoft.com/office/2007/relationships/hdphoto" Target="../media/hdphoto94.wdp"/><Relationship Id="rId9" Type="http://schemas.openxmlformats.org/officeDocument/2006/relationships/image" Target="../media/image143.jpeg"/><Relationship Id="rId14" Type="http://schemas.microsoft.com/office/2007/relationships/hdphoto" Target="../media/hdphoto99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eg"/><Relationship Id="rId3" Type="http://schemas.openxmlformats.org/officeDocument/2006/relationships/image" Target="../media/image147.jpeg"/><Relationship Id="rId7" Type="http://schemas.openxmlformats.org/officeDocument/2006/relationships/image" Target="../media/image1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13" Type="http://schemas.microsoft.com/office/2007/relationships/hdphoto" Target="../media/hdphoto104.wdp"/><Relationship Id="rId3" Type="http://schemas.openxmlformats.org/officeDocument/2006/relationships/image" Target="../media/image153.jpeg"/><Relationship Id="rId7" Type="http://schemas.openxmlformats.org/officeDocument/2006/relationships/image" Target="../media/image155.jpeg"/><Relationship Id="rId12" Type="http://schemas.openxmlformats.org/officeDocument/2006/relationships/image" Target="../media/image15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1.wdp"/><Relationship Id="rId11" Type="http://schemas.microsoft.com/office/2007/relationships/hdphoto" Target="../media/hdphoto103.wdp"/><Relationship Id="rId5" Type="http://schemas.openxmlformats.org/officeDocument/2006/relationships/image" Target="../media/image154.jpeg"/><Relationship Id="rId10" Type="http://schemas.openxmlformats.org/officeDocument/2006/relationships/image" Target="../media/image157.jpeg"/><Relationship Id="rId4" Type="http://schemas.microsoft.com/office/2007/relationships/hdphoto" Target="../media/hdphoto100.wdp"/><Relationship Id="rId9" Type="http://schemas.microsoft.com/office/2007/relationships/hdphoto" Target="../media/hdphoto102.wdp"/><Relationship Id="rId14" Type="http://schemas.openxmlformats.org/officeDocument/2006/relationships/image" Target="../media/image15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jpeg"/><Relationship Id="rId3" Type="http://schemas.openxmlformats.org/officeDocument/2006/relationships/image" Target="../media/image160.jpeg"/><Relationship Id="rId7" Type="http://schemas.openxmlformats.org/officeDocument/2006/relationships/image" Target="../media/image16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jpeg"/><Relationship Id="rId11" Type="http://schemas.openxmlformats.org/officeDocument/2006/relationships/image" Target="../media/image168.png"/><Relationship Id="rId5" Type="http://schemas.openxmlformats.org/officeDocument/2006/relationships/image" Target="../media/image162.jpeg"/><Relationship Id="rId10" Type="http://schemas.openxmlformats.org/officeDocument/2006/relationships/image" Target="../media/image167.png"/><Relationship Id="rId4" Type="http://schemas.openxmlformats.org/officeDocument/2006/relationships/image" Target="../media/image161.jpeg"/><Relationship Id="rId9" Type="http://schemas.openxmlformats.org/officeDocument/2006/relationships/image" Target="../media/image166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.jpeg"/><Relationship Id="rId4" Type="http://schemas.openxmlformats.org/officeDocument/2006/relationships/image" Target="../media/image17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microsoft.com/office/2007/relationships/hdphoto" Target="../media/hdphoto11.wdp"/><Relationship Id="rId18" Type="http://schemas.openxmlformats.org/officeDocument/2006/relationships/image" Target="../media/image18.jpeg"/><Relationship Id="rId26" Type="http://schemas.microsoft.com/office/2007/relationships/hdphoto" Target="../media/hdphoto17.wdp"/><Relationship Id="rId3" Type="http://schemas.openxmlformats.org/officeDocument/2006/relationships/image" Target="../media/image10.jpeg"/><Relationship Id="rId21" Type="http://schemas.microsoft.com/office/2007/relationships/hdphoto" Target="../media/hdphoto15.wdp"/><Relationship Id="rId34" Type="http://schemas.microsoft.com/office/2007/relationships/hdphoto" Target="../media/hdphoto21.wdp"/><Relationship Id="rId7" Type="http://schemas.microsoft.com/office/2007/relationships/hdphoto" Target="../media/hdphoto8.wdp"/><Relationship Id="rId12" Type="http://schemas.openxmlformats.org/officeDocument/2006/relationships/image" Target="../media/image15.jpeg"/><Relationship Id="rId17" Type="http://schemas.microsoft.com/office/2007/relationships/hdphoto" Target="../media/hdphoto13.wdp"/><Relationship Id="rId25" Type="http://schemas.openxmlformats.org/officeDocument/2006/relationships/image" Target="../media/image22.jpeg"/><Relationship Id="rId33" Type="http://schemas.openxmlformats.org/officeDocument/2006/relationships/image" Target="../media/image26.jpeg"/><Relationship Id="rId38" Type="http://schemas.openxmlformats.org/officeDocument/2006/relationships/image" Target="../media/image29.jpeg"/><Relationship Id="rId2" Type="http://schemas.openxmlformats.org/officeDocument/2006/relationships/image" Target="../media/image2.png"/><Relationship Id="rId16" Type="http://schemas.openxmlformats.org/officeDocument/2006/relationships/image" Target="../media/image17.jpeg"/><Relationship Id="rId20" Type="http://schemas.openxmlformats.org/officeDocument/2006/relationships/image" Target="../media/image19.jpeg"/><Relationship Id="rId29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microsoft.com/office/2007/relationships/hdphoto" Target="../media/hdphoto10.wdp"/><Relationship Id="rId24" Type="http://schemas.microsoft.com/office/2007/relationships/hdphoto" Target="../media/hdphoto16.wdp"/><Relationship Id="rId32" Type="http://schemas.microsoft.com/office/2007/relationships/hdphoto" Target="../media/hdphoto20.wdp"/><Relationship Id="rId37" Type="http://schemas.openxmlformats.org/officeDocument/2006/relationships/image" Target="../media/image28.jpeg"/><Relationship Id="rId5" Type="http://schemas.microsoft.com/office/2007/relationships/hdphoto" Target="../media/hdphoto7.wdp"/><Relationship Id="rId15" Type="http://schemas.microsoft.com/office/2007/relationships/hdphoto" Target="../media/hdphoto12.wdp"/><Relationship Id="rId23" Type="http://schemas.openxmlformats.org/officeDocument/2006/relationships/image" Target="../media/image21.jpeg"/><Relationship Id="rId28" Type="http://schemas.microsoft.com/office/2007/relationships/hdphoto" Target="../media/hdphoto18.wdp"/><Relationship Id="rId36" Type="http://schemas.microsoft.com/office/2007/relationships/hdphoto" Target="../media/hdphoto22.wdp"/><Relationship Id="rId10" Type="http://schemas.openxmlformats.org/officeDocument/2006/relationships/image" Target="../media/image14.jpeg"/><Relationship Id="rId19" Type="http://schemas.microsoft.com/office/2007/relationships/hdphoto" Target="../media/hdphoto14.wdp"/><Relationship Id="rId31" Type="http://schemas.openxmlformats.org/officeDocument/2006/relationships/image" Target="../media/image25.jpeg"/><Relationship Id="rId4" Type="http://schemas.openxmlformats.org/officeDocument/2006/relationships/image" Target="../media/image11.jpeg"/><Relationship Id="rId9" Type="http://schemas.microsoft.com/office/2007/relationships/hdphoto" Target="../media/hdphoto9.wdp"/><Relationship Id="rId14" Type="http://schemas.openxmlformats.org/officeDocument/2006/relationships/image" Target="../media/image16.jpeg"/><Relationship Id="rId22" Type="http://schemas.openxmlformats.org/officeDocument/2006/relationships/image" Target="../media/image20.jpeg"/><Relationship Id="rId27" Type="http://schemas.openxmlformats.org/officeDocument/2006/relationships/image" Target="../media/image23.jpeg"/><Relationship Id="rId30" Type="http://schemas.microsoft.com/office/2007/relationships/hdphoto" Target="../media/hdphoto19.wdp"/><Relationship Id="rId35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13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2.jpeg"/><Relationship Id="rId12" Type="http://schemas.microsoft.com/office/2007/relationships/hdphoto" Target="../media/hdphoto27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11" Type="http://schemas.openxmlformats.org/officeDocument/2006/relationships/image" Target="../media/image34.jpeg"/><Relationship Id="rId5" Type="http://schemas.openxmlformats.org/officeDocument/2006/relationships/image" Target="../media/image31.jpeg"/><Relationship Id="rId10" Type="http://schemas.microsoft.com/office/2007/relationships/hdphoto" Target="../media/hdphoto26.wdp"/><Relationship Id="rId4" Type="http://schemas.microsoft.com/office/2007/relationships/hdphoto" Target="../media/hdphoto23.wdp"/><Relationship Id="rId9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6.jpeg"/><Relationship Id="rId7" Type="http://schemas.microsoft.com/office/2007/relationships/hdphoto" Target="../media/hdphoto29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microsoft.com/office/2007/relationships/hdphoto" Target="../media/hdphoto28.wdp"/><Relationship Id="rId10" Type="http://schemas.openxmlformats.org/officeDocument/2006/relationships/image" Target="../media/image40.jpeg"/><Relationship Id="rId4" Type="http://schemas.openxmlformats.org/officeDocument/2006/relationships/image" Target="../media/image37.jpeg"/><Relationship Id="rId9" Type="http://schemas.microsoft.com/office/2007/relationships/hdphoto" Target="../media/hdphoto30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1.jpeg"/><Relationship Id="rId7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microsoft.com/office/2007/relationships/hdphoto" Target="../media/hdphoto31.wdp"/><Relationship Id="rId9" Type="http://schemas.openxmlformats.org/officeDocument/2006/relationships/image" Target="../media/image46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13" Type="http://schemas.openxmlformats.org/officeDocument/2006/relationships/image" Target="../media/image53.jpeg"/><Relationship Id="rId3" Type="http://schemas.openxmlformats.org/officeDocument/2006/relationships/image" Target="../media/image47.jpeg"/><Relationship Id="rId7" Type="http://schemas.openxmlformats.org/officeDocument/2006/relationships/image" Target="../media/image49.jpeg"/><Relationship Id="rId12" Type="http://schemas.openxmlformats.org/officeDocument/2006/relationships/image" Target="../media/image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3.wdp"/><Relationship Id="rId11" Type="http://schemas.openxmlformats.org/officeDocument/2006/relationships/image" Target="../media/image51.jpeg"/><Relationship Id="rId5" Type="http://schemas.openxmlformats.org/officeDocument/2006/relationships/image" Target="../media/image48.jpeg"/><Relationship Id="rId10" Type="http://schemas.microsoft.com/office/2007/relationships/hdphoto" Target="../media/hdphoto35.wdp"/><Relationship Id="rId4" Type="http://schemas.microsoft.com/office/2007/relationships/hdphoto" Target="../media/hdphoto32.wdp"/><Relationship Id="rId9" Type="http://schemas.openxmlformats.org/officeDocument/2006/relationships/image" Target="../media/image50.jpeg"/><Relationship Id="rId14" Type="http://schemas.microsoft.com/office/2007/relationships/hdphoto" Target="../media/hdphoto36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13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12" Type="http://schemas.microsoft.com/office/2007/relationships/hdphoto" Target="../media/hdphoto4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8.wdp"/><Relationship Id="rId11" Type="http://schemas.openxmlformats.org/officeDocument/2006/relationships/image" Target="../media/image58.jpeg"/><Relationship Id="rId5" Type="http://schemas.openxmlformats.org/officeDocument/2006/relationships/image" Target="../media/image55.jpeg"/><Relationship Id="rId10" Type="http://schemas.microsoft.com/office/2007/relationships/hdphoto" Target="../media/hdphoto40.wdp"/><Relationship Id="rId4" Type="http://schemas.microsoft.com/office/2007/relationships/hdphoto" Target="../media/hdphoto37.wdp"/><Relationship Id="rId9" Type="http://schemas.openxmlformats.org/officeDocument/2006/relationships/image" Target="../media/image57.jpeg"/><Relationship Id="rId14" Type="http://schemas.microsoft.com/office/2007/relationships/hdphoto" Target="../media/hdphoto4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60.jpeg"/><Relationship Id="rId7" Type="http://schemas.openxmlformats.org/officeDocument/2006/relationships/image" Target="../media/image6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microsoft.com/office/2007/relationships/hdphoto" Target="../media/hdphoto43.wdp"/><Relationship Id="rId4" Type="http://schemas.openxmlformats.org/officeDocument/2006/relationships/image" Target="../media/image61.jpeg"/><Relationship Id="rId9" Type="http://schemas.microsoft.com/office/2007/relationships/hdphoto" Target="../media/hdphoto4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0" y="-4482"/>
            <a:ext cx="9144001" cy="686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01" t="6091" r="27567" b="33333"/>
          <a:stretch/>
        </p:blipFill>
        <p:spPr>
          <a:xfrm>
            <a:off x="2051720" y="706516"/>
            <a:ext cx="5976664" cy="59766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5818" y="92081"/>
            <a:ext cx="84972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«Центр детского творчества «Радуга» Нижнекамского муниципального района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Татарстан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65884" y="2420888"/>
            <a:ext cx="5129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айонной Думы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59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0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G:\Рабочие документы\2019 - год\06 Июнь\25.06 жизнь без наркотиков\IMG-20190625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429" y="260646"/>
            <a:ext cx="2075238" cy="1556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G:\Рабочие документы\2018 - год\05 Май\23 мая Акция - Против СПИДа\Все фото\000 IMG_20180523_1601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"/>
          <a:stretch/>
        </p:blipFill>
        <p:spPr bwMode="auto">
          <a:xfrm>
            <a:off x="6635697" y="4293096"/>
            <a:ext cx="2088232" cy="16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G:\Рабочие документы\2019 - год\06 Июнь\25.06 жизнь без наркотиков\IMG-20190625-WA002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7"/>
          <a:stretch/>
        </p:blipFill>
        <p:spPr bwMode="auto">
          <a:xfrm>
            <a:off x="1623120" y="4551381"/>
            <a:ext cx="2082679" cy="1409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G:\Рабочие документы\2018 - год\06 Июнь\1 июня День защиты дете\d78343bebe5bdb2ce3571d2cbce00bdf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3" t="22454" r="11877" b="11625"/>
          <a:stretch/>
        </p:blipFill>
        <p:spPr bwMode="auto">
          <a:xfrm>
            <a:off x="6726614" y="2109902"/>
            <a:ext cx="2278230" cy="1352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2318" y="206679"/>
            <a:ext cx="41696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ПО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1000108"/>
            <a:ext cx="41696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ПРОПАГАНДЕ</a:t>
            </a:r>
          </a:p>
          <a:p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ЗОЖ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9632" y="116632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cs typeface="Times New Roman" panose="02020603050405020304" pitchFamily="18" charset="0"/>
              </a:rPr>
              <a:t>Спорт – это движение! Спорт – это здоровье! </a:t>
            </a:r>
          </a:p>
          <a:p>
            <a:pPr algn="ctr"/>
            <a:r>
              <a:rPr lang="ru-RU" sz="1600" b="1" dirty="0" smtClean="0">
                <a:cs typeface="Times New Roman" panose="02020603050405020304" pitchFamily="18" charset="0"/>
              </a:rPr>
              <a:t>Спорт – это жизнь!</a:t>
            </a:r>
            <a:endParaRPr lang="ru-RU" sz="1600" b="1" dirty="0"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640" y="620688"/>
            <a:ext cx="532859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   Активисты ДРД научат каждого, как вести здоровый образ жизни и быть всегда на позитиве. Вместе с детьми сделать «Веселую зарядку» и немного разогреться, нарисовать «Жизнь без наркотиков». Для подростков и взрослого населения Камских Полян  активисты предлагают пройти анкетирование и  выразить свое мнение в акции «Я за жизнь без ВИЧ», а также получить информационный буклет «Как быть осторожным?».</a:t>
            </a:r>
          </a:p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     Акция «Здоровая мама-здоровый ребенок» позволит выбрать прекрасной половине Камских Полян, какой образ жизни они предпочитают вести, выбрав одну из предложенных ячеек, при этом мамы получают в подарок зеленое яблоко. 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pic>
        <p:nvPicPr>
          <p:cNvPr id="3074" name="Picture 2" descr="G:\Рабочие документы\2019 - год\11 Ноябрь\21.11 Здоровая мама-здоровый ребенок\IMG-20191122-WA00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108" y="3667676"/>
            <a:ext cx="2117809" cy="1588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307462" y="6021288"/>
            <a:ext cx="2664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Акция «Жизнь без наркотиков»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4211222" y="5256032"/>
            <a:ext cx="2021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Акция «Здоровая мама-</a:t>
            </a:r>
          </a:p>
          <a:p>
            <a:r>
              <a:rPr lang="ru-RU" sz="1400" dirty="0" smtClean="0"/>
              <a:t>здоровый ребенок»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6505453" y="5960682"/>
            <a:ext cx="23487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Акция «Я за жизнь без ВИЧ»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7106028" y="3491917"/>
            <a:ext cx="1629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«Веселая зарядка»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6227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0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9" descr="G:\Рабочие документы\2018 - год\06 Июнь\12 июня День России\Мини футбол\00IMG_20180612_1456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7" t="14976" b="14364"/>
          <a:stretch/>
        </p:blipFill>
        <p:spPr bwMode="auto">
          <a:xfrm>
            <a:off x="5868144" y="4297034"/>
            <a:ext cx="2465414" cy="1378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G:\Рабочие документы\2018 - год\12 Декабрь\08.12 Футбол\Футбол видео\000 IMG_20181208_1152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290" r="11051" b="4481"/>
          <a:stretch/>
        </p:blipFill>
        <p:spPr bwMode="auto">
          <a:xfrm>
            <a:off x="6385475" y="2775587"/>
            <a:ext cx="2213221" cy="1254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:\Рабочие документы\2018 - год\12 Декабрь\08.12 Футбол\Футбол видео\000 IMG_20181208_11153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103" b="21832"/>
          <a:stretch/>
        </p:blipFill>
        <p:spPr bwMode="auto">
          <a:xfrm>
            <a:off x="6474469" y="1772816"/>
            <a:ext cx="2371703" cy="1121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G:\Рабочие документы\2018 - год\12 Декабрь\08.12 Здоровая пробежка 2018\Здоровая пробежка фото\IMG_20181208_11060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37" r="18812" b="14602"/>
          <a:stretch/>
        </p:blipFill>
        <p:spPr bwMode="auto">
          <a:xfrm>
            <a:off x="6516216" y="260648"/>
            <a:ext cx="2360843" cy="1135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G:\Рабочие документы\2018 - год\09 Сентябрь\27.09 День Туризма\Screenshot_20180928-085140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252"/>
          <a:stretch/>
        </p:blipFill>
        <p:spPr bwMode="auto">
          <a:xfrm>
            <a:off x="3635896" y="4581128"/>
            <a:ext cx="2088232" cy="1530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2318" y="203100"/>
            <a:ext cx="41696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ПО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9284" y="1412776"/>
            <a:ext cx="41696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ПРОПАГАНДЕ</a:t>
            </a:r>
          </a:p>
          <a:p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ЗОЖ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9890" y="156933"/>
            <a:ext cx="503144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     Забег </a:t>
            </a:r>
            <a:r>
              <a:rPr lang="ru-RU" sz="1600" b="1" dirty="0"/>
              <a:t>«Здоровая  пробежка» </a:t>
            </a:r>
            <a:r>
              <a:rPr lang="ru-RU" sz="1600" dirty="0" smtClean="0"/>
              <a:t>организуется активистами ДРД и проводится </a:t>
            </a:r>
            <a:r>
              <a:rPr lang="ru-RU" sz="1600" dirty="0"/>
              <a:t>в </a:t>
            </a:r>
            <a:r>
              <a:rPr lang="ru-RU" sz="1600" dirty="0" smtClean="0"/>
              <a:t>целях</a:t>
            </a:r>
            <a:r>
              <a:rPr lang="ru-RU" sz="1600" dirty="0"/>
              <a:t> привлечения жителей </a:t>
            </a:r>
            <a:r>
              <a:rPr lang="ru-RU" sz="1600" dirty="0" smtClean="0"/>
              <a:t>Камских Полян </a:t>
            </a:r>
            <a:r>
              <a:rPr lang="ru-RU" sz="1600" dirty="0"/>
              <a:t>к регулярным занятиям физической </a:t>
            </a:r>
            <a:r>
              <a:rPr lang="ru-RU" sz="1600" dirty="0" smtClean="0"/>
              <a:t>культурой,</a:t>
            </a:r>
            <a:r>
              <a:rPr lang="ru-RU" sz="1600" dirty="0"/>
              <a:t> пропаганды здорового образа </a:t>
            </a:r>
            <a:r>
              <a:rPr lang="ru-RU" sz="1600" dirty="0" smtClean="0"/>
              <a:t>жизни. В забеге участвуют обучающиеся общеобразовательных учреждений Камских Полян. Участники забега выкрикивая </a:t>
            </a:r>
            <a:r>
              <a:rPr lang="ru-RU" sz="1600" dirty="0" err="1" smtClean="0"/>
              <a:t>речевки</a:t>
            </a:r>
            <a:r>
              <a:rPr lang="ru-RU" sz="1600" dirty="0" smtClean="0"/>
              <a:t> по пропаганде здорового образа жизни, движутся по заданному маршруту.  </a:t>
            </a:r>
          </a:p>
          <a:p>
            <a:pPr algn="just"/>
            <a:r>
              <a:rPr lang="ru-RU" sz="1600" b="1" dirty="0" smtClean="0"/>
              <a:t>     Зимний и летний футбол. </a:t>
            </a:r>
            <a:r>
              <a:rPr lang="ru-RU" sz="1600" dirty="0" smtClean="0"/>
              <a:t>Активисты ДРД не только организуют матчи по футболу, но и сами являются участниками соревнований, личным примером показывая, что нужно быть здоровыми и сильными. </a:t>
            </a:r>
          </a:p>
          <a:p>
            <a:pPr algn="just"/>
            <a:r>
              <a:rPr lang="ru-RU" sz="1600" b="1" dirty="0" smtClean="0"/>
              <a:t>     Спортивные соревнования для детей. </a:t>
            </a:r>
            <a:r>
              <a:rPr lang="ru-RU" sz="1600" dirty="0" smtClean="0"/>
              <a:t>Для обучающихся «ЦДТ «Радуга» активисты ДРД организуют командные соревнования, эстафеты, </a:t>
            </a:r>
            <a:r>
              <a:rPr lang="ru-RU" sz="1600" dirty="0" err="1" smtClean="0"/>
              <a:t>квесты</a:t>
            </a:r>
            <a:r>
              <a:rPr lang="ru-RU" sz="1600" dirty="0" smtClean="0"/>
              <a:t>.</a:t>
            </a:r>
            <a:endParaRPr lang="ru-RU" sz="1600" b="1" dirty="0"/>
          </a:p>
        </p:txBody>
      </p:sp>
      <p:pic>
        <p:nvPicPr>
          <p:cNvPr id="1027" name="Picture 3" descr="G:\Рабочие документы\2020 -год\10 октябрь 2020\01.10 Соревнования ЗОЖ ПДД\IMG_20201001_144020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7462"/>
          <a:stretch/>
        </p:blipFill>
        <p:spPr bwMode="auto">
          <a:xfrm>
            <a:off x="1475656" y="5160886"/>
            <a:ext cx="2081922" cy="1342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92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0" y="-5886"/>
            <a:ext cx="9180512" cy="686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G:\Рабочие документы\2019 - год\09 Сентябрь\25.09. Соревнования по пдд\IMG_20190925_1626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 t="15145" r="14165" b="425"/>
          <a:stretch/>
        </p:blipFill>
        <p:spPr bwMode="auto">
          <a:xfrm>
            <a:off x="7337882" y="4145862"/>
            <a:ext cx="1752183" cy="1081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G:\Рабочие документы\2018 - год\09 Сентябрь\03.09 Акция - Помоги первокласснику безопасно прийти в школу 2018\Фото ДРД\3 сентбря\Запас\IMG_20180903_0733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86" t="21135" r="5741"/>
          <a:stretch/>
        </p:blipFill>
        <p:spPr bwMode="auto">
          <a:xfrm>
            <a:off x="7303693" y="1972912"/>
            <a:ext cx="1708339" cy="1297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ДРД\Desktop\IMG_20201112_092524_98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b="2822"/>
          <a:stretch/>
        </p:blipFill>
        <p:spPr bwMode="auto">
          <a:xfrm>
            <a:off x="6182823" y="4968124"/>
            <a:ext cx="1502634" cy="1424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Рабочие документы\2019 - год\09 Сентябрь\03.09 Помоги первокласснику\фото ДРД\01 IMG_20190903_07370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60" t="29583" r="33031" b="5952"/>
          <a:stretch/>
        </p:blipFill>
        <p:spPr bwMode="auto">
          <a:xfrm>
            <a:off x="6327181" y="2975947"/>
            <a:ext cx="1241249" cy="1090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Рабочие документы\2019 - год\09 Сентябрь\12.09 Кроссворды ПДД\IMG_767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949"/>
          <a:stretch/>
        </p:blipFill>
        <p:spPr bwMode="auto">
          <a:xfrm>
            <a:off x="1115616" y="4164111"/>
            <a:ext cx="1824203" cy="1245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1520" y="56604"/>
            <a:ext cx="41696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ПО      ПДД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608" y="5458431"/>
            <a:ext cx="1607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cs typeface="Times New Roman" panose="02020603050405020304" pitchFamily="18" charset="0"/>
              </a:rPr>
              <a:t>Кроссворд по ПДД</a:t>
            </a:r>
            <a:r>
              <a:rPr lang="ru-RU" sz="2000" dirty="0" smtClean="0">
                <a:cs typeface="Times New Roman" panose="02020603050405020304" pitchFamily="18" charset="0"/>
              </a:rPr>
              <a:t> 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0553" y="6469890"/>
            <a:ext cx="2270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cs typeface="Times New Roman" panose="02020603050405020304" pitchFamily="18" charset="0"/>
              </a:rPr>
              <a:t>Акция «Стань заметней»</a:t>
            </a:r>
            <a:endParaRPr lang="ru-RU" sz="1400" dirty="0"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9634" y="404662"/>
            <a:ext cx="5409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В течение года активисты ДРД организуют ряд мероприятий и акций по профилактике детского дорожно-транспортного травматизма. 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1259633" y="1382234"/>
            <a:ext cx="5409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Ребята организуют и проводят </a:t>
            </a:r>
            <a:r>
              <a:rPr lang="ru-RU" sz="1600" dirty="0" err="1" smtClean="0"/>
              <a:t>флешмобы</a:t>
            </a:r>
            <a:r>
              <a:rPr lang="ru-RU" sz="1600" dirty="0"/>
              <a:t>, беседы, викторины, соревнования  и вручают раздаточный материал по </a:t>
            </a:r>
            <a:r>
              <a:rPr lang="ru-RU" sz="1600" dirty="0" smtClean="0"/>
              <a:t>правилам дорожного движения. </a:t>
            </a:r>
            <a:r>
              <a:rPr lang="ru-RU" sz="1600" dirty="0"/>
              <a:t>В данных мероприятиях принимают </a:t>
            </a:r>
            <a:r>
              <a:rPr lang="ru-RU" sz="1600" dirty="0" smtClean="0"/>
              <a:t>активное участие </a:t>
            </a:r>
            <a:r>
              <a:rPr lang="ru-RU" sz="1600" dirty="0"/>
              <a:t>не только </a:t>
            </a:r>
            <a:r>
              <a:rPr lang="ru-RU" sz="1600" dirty="0" smtClean="0"/>
              <a:t>юные </a:t>
            </a:r>
            <a:r>
              <a:rPr lang="ru-RU" sz="1600" dirty="0"/>
              <a:t>жители Камских Полян, но и </a:t>
            </a:r>
            <a:r>
              <a:rPr lang="ru-RU" sz="1600" dirty="0" smtClean="0"/>
              <a:t>взрослое население.</a:t>
            </a:r>
            <a:endParaRPr lang="ru-RU" dirty="0"/>
          </a:p>
        </p:txBody>
      </p:sp>
      <p:pic>
        <p:nvPicPr>
          <p:cNvPr id="22" name="Picture 2" descr="G:\Рабочие документы\2018 - год\05 Май\5 мая Соревнования безопасность на дороге\001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230"/>
          <a:stretch/>
        </p:blipFill>
        <p:spPr bwMode="auto">
          <a:xfrm>
            <a:off x="6668676" y="261775"/>
            <a:ext cx="2295812" cy="1545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259633" y="2855969"/>
            <a:ext cx="508485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Самая </a:t>
            </a:r>
            <a:r>
              <a:rPr lang="ru-RU" sz="1600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масштабная акция «Помоги </a:t>
            </a:r>
            <a:r>
              <a:rPr lang="ru-RU" sz="16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первокласснику безопасно прийти в школу</a:t>
            </a:r>
            <a:r>
              <a:rPr lang="ru-RU" sz="1600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». В </a:t>
            </a:r>
            <a:r>
              <a:rPr lang="ru-RU" sz="16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данной </a:t>
            </a:r>
            <a:r>
              <a:rPr lang="ru-RU" sz="1600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акции активное участие принимают общеобразовательные учреждения сельских поселений Нижнекамского </a:t>
            </a:r>
            <a:r>
              <a:rPr lang="ru-RU" sz="16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 descr="G:\Рабочие документы\2018 - год\09 Сентябрь\07.09 Мероприятие по ПДД\IMG_20180907_175038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94"/>
          <a:stretch/>
        </p:blipFill>
        <p:spPr bwMode="auto">
          <a:xfrm>
            <a:off x="4549338" y="4204884"/>
            <a:ext cx="1795148" cy="1253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G:\Рабочие документы\2020 -год\10 октябрь 2020\01.10 Соревнования ЗОЖ ПДД\IMG_20201001_152700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4"/>
          <a:stretch/>
        </p:blipFill>
        <p:spPr bwMode="auto">
          <a:xfrm>
            <a:off x="2705177" y="5015373"/>
            <a:ext cx="1978676" cy="1408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039295" y="6469890"/>
            <a:ext cx="3572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Соревнования «К здоровью на велосипеде»</a:t>
            </a:r>
            <a:endParaRPr lang="ru-RU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4946807" y="5504597"/>
            <a:ext cx="10002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Викторина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3795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G:\Рабочие документы\2019 - год\08 Август\17.08 Акция - Помогите спасти Дарину\IMG_20190817_1704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8" r="27549"/>
          <a:stretch/>
        </p:blipFill>
        <p:spPr bwMode="auto">
          <a:xfrm>
            <a:off x="5004048" y="5176186"/>
            <a:ext cx="1428796" cy="1377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Рабочие документы\2018 - год\12 Декабрь\27.12. соц служба НГ\IMG-20181228-WA00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5" r="5318"/>
          <a:stretch/>
        </p:blipFill>
        <p:spPr bwMode="auto">
          <a:xfrm>
            <a:off x="7229184" y="172294"/>
            <a:ext cx="1794196" cy="1096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G:\Рабочие документы\2018 - год\12 Декабрь\27.12. соц служба НГ\IMG-20181228-WA00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355" r="6143"/>
          <a:stretch/>
        </p:blipFill>
        <p:spPr bwMode="auto">
          <a:xfrm>
            <a:off x="7255396" y="1340768"/>
            <a:ext cx="1767984" cy="982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G:\Рабочие документы\2019 - год\10 Октябрь\01.10 День пожилых\IMG_20190928_11342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69" r="16375"/>
          <a:stretch/>
        </p:blipFill>
        <p:spPr bwMode="auto">
          <a:xfrm>
            <a:off x="7255396" y="3717032"/>
            <a:ext cx="1723963" cy="1348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Рабочие документы\2019 - год\11 Ноябрь\19.11 #ЩедрыйВторник 2019\IMG_20191120_14413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883" y="5346830"/>
            <a:ext cx="2162655" cy="1206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ДРД\Desktop\Конкурс Растим патриотов.2019\встреча с вов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7" r="10195"/>
          <a:stretch/>
        </p:blipFill>
        <p:spPr bwMode="auto">
          <a:xfrm>
            <a:off x="7259008" y="2551321"/>
            <a:ext cx="1734548" cy="1179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0" y="56604"/>
            <a:ext cx="4169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2403" y="2708920"/>
            <a:ext cx="4169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43042" y="0"/>
            <a:ext cx="54726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 smtClean="0">
                <a:solidFill>
                  <a:srgbClr val="002060"/>
                </a:solidFill>
              </a:rPr>
              <a:t>«Чтобы помочь другому человеку, не обязательно быть сильным и богатым, - достаточно быть добрым».</a:t>
            </a:r>
          </a:p>
          <a:p>
            <a:pPr algn="r"/>
            <a:r>
              <a:rPr lang="ru-RU" sz="1200" i="1" dirty="0" smtClean="0">
                <a:solidFill>
                  <a:srgbClr val="002060"/>
                </a:solidFill>
              </a:rPr>
              <a:t>Симон Афонский</a:t>
            </a:r>
            <a:endParaRPr lang="ru-RU" sz="1200" i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7624" y="5145866"/>
            <a:ext cx="3816424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50" b="1" dirty="0" smtClean="0"/>
              <a:t>     Благотворительная акция «Помоги </a:t>
            </a:r>
            <a:r>
              <a:rPr lang="ru-RU" sz="1550" b="1" dirty="0" err="1"/>
              <a:t>Д</a:t>
            </a:r>
            <a:r>
              <a:rPr lang="ru-RU" sz="1550" b="1" dirty="0" err="1" smtClean="0"/>
              <a:t>арине</a:t>
            </a:r>
            <a:r>
              <a:rPr lang="ru-RU" sz="1550" b="1" dirty="0"/>
              <a:t>». </a:t>
            </a:r>
            <a:r>
              <a:rPr lang="ru-RU" sz="1550" dirty="0" smtClean="0"/>
              <a:t>Основная цель –благотворительность. </a:t>
            </a:r>
            <a:r>
              <a:rPr lang="ru-RU" sz="1550" dirty="0"/>
              <a:t>Ребята играли на гитаре и пели </a:t>
            </a:r>
            <a:r>
              <a:rPr lang="ru-RU" sz="1550" dirty="0" smtClean="0"/>
              <a:t>песни. Все </a:t>
            </a:r>
            <a:r>
              <a:rPr lang="ru-RU" sz="1550" dirty="0"/>
              <a:t>собранные денежные средства были переданы родителям </a:t>
            </a:r>
            <a:r>
              <a:rPr lang="ru-RU" sz="1550" dirty="0" err="1" smtClean="0"/>
              <a:t>Дарины</a:t>
            </a:r>
            <a:r>
              <a:rPr lang="ru-RU" sz="1550" dirty="0" smtClean="0"/>
              <a:t>.</a:t>
            </a:r>
            <a:endParaRPr lang="ru-RU" sz="1550" dirty="0"/>
          </a:p>
        </p:txBody>
      </p:sp>
      <p:sp>
        <p:nvSpPr>
          <p:cNvPr id="14" name="TextBox 13"/>
          <p:cNvSpPr txBox="1"/>
          <p:nvPr/>
        </p:nvSpPr>
        <p:spPr>
          <a:xfrm>
            <a:off x="1187624" y="2774102"/>
            <a:ext cx="604156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50" b="1" dirty="0" smtClean="0"/>
              <a:t>     Акция «Щедрый вторник». </a:t>
            </a:r>
            <a:r>
              <a:rPr lang="ru-RU" sz="1550" dirty="0" smtClean="0"/>
              <a:t>В </a:t>
            </a:r>
            <a:r>
              <a:rPr lang="ru-RU" sz="1550" dirty="0" err="1" smtClean="0"/>
              <a:t>пгт</a:t>
            </a:r>
            <a:r>
              <a:rPr lang="ru-RU" sz="1550" dirty="0" smtClean="0"/>
              <a:t> Камские Поляны проживает около 30 многодетных семей, имеющих от 3 до 6 детей. Из них 10-12 семей  являются неблагополучными и малообеспеченными. Такие семьи нуждаются в поддержке небезразличных людей. С целью оказания помощи, в Камских Полянах </a:t>
            </a:r>
            <a:r>
              <a:rPr lang="ru-RU" sz="1550" dirty="0"/>
              <a:t>создан Центр поддержки семьи «Счастливый дом» местной </a:t>
            </a:r>
            <a:r>
              <a:rPr lang="ru-RU" sz="1550" dirty="0" smtClean="0"/>
              <a:t>Православной </a:t>
            </a:r>
            <a:r>
              <a:rPr lang="ru-RU" sz="1550" dirty="0"/>
              <a:t>религиозной </a:t>
            </a:r>
            <a:r>
              <a:rPr lang="ru-RU" sz="1550" dirty="0" smtClean="0"/>
              <a:t>организацией </a:t>
            </a:r>
            <a:r>
              <a:rPr lang="ru-RU" sz="1550" dirty="0"/>
              <a:t>Прихода церкви </a:t>
            </a:r>
            <a:r>
              <a:rPr lang="ru-RU" sz="1550" dirty="0" err="1"/>
              <a:t>Косьмы</a:t>
            </a:r>
            <a:r>
              <a:rPr lang="ru-RU" sz="1550" dirty="0"/>
              <a:t> и </a:t>
            </a:r>
            <a:r>
              <a:rPr lang="ru-RU" sz="1550" dirty="0" err="1" smtClean="0"/>
              <a:t>Димиана</a:t>
            </a:r>
            <a:r>
              <a:rPr lang="ru-RU" sz="1550" dirty="0" smtClean="0"/>
              <a:t>, где каждый нуждающийся может приобрести необходимые вещи: одежду, посуду, обувь…. Активисты ДРД оказали помощь в сборе,  и передали  в Центр поддержки семьи.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9631" y="692696"/>
            <a:ext cx="5904656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50" b="1" dirty="0" smtClean="0"/>
              <a:t>     Мероприятие «В гостях у сказки». </a:t>
            </a:r>
            <a:r>
              <a:rPr lang="ru-RU" sz="1550" dirty="0" smtClean="0"/>
              <a:t>Совместно со специалистами социальной  службы </a:t>
            </a:r>
            <a:r>
              <a:rPr lang="ru-RU" sz="1600" dirty="0" smtClean="0"/>
              <a:t>было </a:t>
            </a:r>
            <a:r>
              <a:rPr lang="ru-RU" sz="1600" dirty="0"/>
              <a:t>организовано костюмированное представление, для детей из многодетных семей и детей с ограниченными возможностями</a:t>
            </a:r>
            <a:r>
              <a:rPr lang="ru-RU" sz="1600" dirty="0" smtClean="0"/>
              <a:t>.</a:t>
            </a:r>
            <a:endParaRPr lang="ru-RU" sz="155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0" y="1734488"/>
            <a:ext cx="596955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Активисты ДРД проводят </a:t>
            </a:r>
            <a:r>
              <a:rPr kumimoji="0" lang="ru-RU" sz="155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акцию «Частичка теплоты»</a:t>
            </a:r>
            <a:r>
              <a:rPr kumimoji="0" lang="ru-RU" sz="15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Акция проходила в два этапа: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5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помощь пожилым людям на улице;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55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помощь по дому. </a:t>
            </a:r>
            <a:endParaRPr kumimoji="0" lang="ru-RU" sz="155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6092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0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G:\Рабочие документы\2018 - год\07 Июль\8 июля День семьи\02jW64RB9G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416633"/>
            <a:ext cx="2549597" cy="1912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Рабочие документы\2019 - год\07 Июль\08.08. День семьи\IMG_20190707_1808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164" y="4869160"/>
            <a:ext cx="2173548" cy="1630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Рабочие документы\2020 -год\09 сентябрь 2020\28.09 Создать и сберечь ЭКО парк\IMG_20200928_1619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5970"/>
            <a:ext cx="2076728" cy="1557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Рабочие документы\2019 - год\06 Июнь\29.06 День молодежи\IMG_20190629_1742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766756" cy="2355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Рабочие документы\2019 - год\06 Июнь\01.06 День защиты детей\01 IMG_20190601_105937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2" r="3554"/>
          <a:stretch/>
        </p:blipFill>
        <p:spPr bwMode="auto">
          <a:xfrm>
            <a:off x="6817674" y="2996952"/>
            <a:ext cx="2113370" cy="2106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94095" y="27806"/>
            <a:ext cx="4169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0863" y="3284984"/>
            <a:ext cx="4169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75656" y="347172"/>
            <a:ext cx="54090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     «Талантливый человек, талантлив во всем». </a:t>
            </a:r>
            <a:r>
              <a:rPr lang="ru-RU" sz="1600" dirty="0" smtClean="0"/>
              <a:t>Активисты ДРД с удовольствием делятся своим творческим опытом, обучая подрастающее поколение создавать красоту своими руками. Наши «таланты» на массовых мероприятиях </a:t>
            </a:r>
            <a:r>
              <a:rPr lang="ru-RU" sz="1600" dirty="0" err="1" smtClean="0"/>
              <a:t>пгт</a:t>
            </a:r>
            <a:r>
              <a:rPr lang="ru-RU" sz="1600" dirty="0" smtClean="0"/>
              <a:t>. Камские Поляны делятся мастер-классами по изготовлению браслетов, </a:t>
            </a:r>
            <a:r>
              <a:rPr lang="ru-RU" sz="1600" dirty="0" err="1" smtClean="0"/>
              <a:t>кулончиков</a:t>
            </a:r>
            <a:r>
              <a:rPr lang="ru-RU" sz="1600" dirty="0" smtClean="0"/>
              <a:t>, сувениров и т.д. Ребята работают с бросовым материалом. Дети внимательно слушают, поэтапно выполняя задание.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01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G:\Рабочие документы\2018 - год\10 Октябрь\26.10 100 летие Комсомола Батыр\IMG_20181026_1509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367607"/>
            <a:ext cx="2016224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:\Рабочие документы\2019 - год\03 Март 2019\9.03 Масленица\IMG_20190309_10541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11322" r="12872" b="2129"/>
          <a:stretch/>
        </p:blipFill>
        <p:spPr bwMode="auto">
          <a:xfrm>
            <a:off x="1475656" y="2564904"/>
            <a:ext cx="2016224" cy="1838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G:\Рабочие документы\2019 - год\12 Декабрь\Новый год 2019 Радуга\IMG_20191220_1541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324" y="2037546"/>
            <a:ext cx="2386097" cy="1342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G:\Рабочие документы\2018 - год\10 Октябрь\26.10 100 летие Комсомола Батыр\DSC_089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000"/>
          <a:stretch/>
        </p:blipFill>
        <p:spPr bwMode="auto">
          <a:xfrm>
            <a:off x="6561515" y="476672"/>
            <a:ext cx="2400960" cy="1248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:\Рабочие документы\2018 - год\10 Октябрь\31.10 Осенний бал\00 IMG_20181031_152846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752"/>
          <a:stretch/>
        </p:blipFill>
        <p:spPr bwMode="auto">
          <a:xfrm>
            <a:off x="6498197" y="3728045"/>
            <a:ext cx="2478349" cy="1454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Рабочие документы\2019 - год\03 Март 2019\29.03. Сказка\все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1" b="25701"/>
          <a:stretch/>
        </p:blipFill>
        <p:spPr bwMode="auto">
          <a:xfrm>
            <a:off x="3074864" y="4365104"/>
            <a:ext cx="3059210" cy="1493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0" y="56604"/>
            <a:ext cx="4169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КУЛЬТУРНОЕ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2403" y="2708920"/>
            <a:ext cx="4169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1640" y="347172"/>
            <a:ext cx="48245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Активисты ДРД активно участвуют в мероприятиях Камских Полян плотно сотрудничая с социальными институтами поселка. Ребята организуют мероприятия и сами активно принимают в них участие. Благодаря данным мероприятиям активисты раскрываются как творческие личности. Ребята организуют и проводят турниры, </a:t>
            </a:r>
            <a:r>
              <a:rPr lang="ru-RU" sz="1600" dirty="0" err="1" smtClean="0"/>
              <a:t>квесты</a:t>
            </a:r>
            <a:r>
              <a:rPr lang="ru-RU" sz="1600" dirty="0" smtClean="0"/>
              <a:t>, театрализованные представления и т.д.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619672" y="4365104"/>
            <a:ext cx="1607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Масленица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44323" y="1700808"/>
            <a:ext cx="2418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100-летие Комсомола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44324" y="3356992"/>
            <a:ext cx="241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Новый год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7663" y="5182485"/>
            <a:ext cx="2699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Осенний бал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51985" y="5896337"/>
            <a:ext cx="2699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Фестиваль «Синяя птица»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95936" y="3861048"/>
            <a:ext cx="2160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Осенний бал</a:t>
            </a:r>
            <a:endParaRPr lang="ru-RU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6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1" y="-4482"/>
            <a:ext cx="9144001" cy="686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G:\Рабочие документы\2018 - год\04 Апрель\19.04. Акция Неделя без турникетов\IMG-20180420-WA0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0"/>
          <a:stretch/>
        </p:blipFill>
        <p:spPr bwMode="auto">
          <a:xfrm>
            <a:off x="5292079" y="5085184"/>
            <a:ext cx="2313385" cy="1509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G:\Рабочие документы\2018 - год\04 Апрель\19.04. Акция Неделя без турникетов\IMG-20180420-WA00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2" r="3924"/>
          <a:stretch/>
        </p:blipFill>
        <p:spPr bwMode="auto">
          <a:xfrm>
            <a:off x="6895256" y="3932391"/>
            <a:ext cx="1945886" cy="1284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:\Рабочие документы\2019 - год\10 Октябрь\16.10 лучшая профессия\Фото\IMG-20191017-WA00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60" r="6633"/>
          <a:stretch/>
        </p:blipFill>
        <p:spPr bwMode="auto">
          <a:xfrm>
            <a:off x="6241794" y="294108"/>
            <a:ext cx="2722694" cy="1383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G:\Рабочие документы\2019 - год\10 Октябрь\16.10 лучшая профессия\Фото\IMG-20191017-WA000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20" b="2679"/>
          <a:stretch/>
        </p:blipFill>
        <p:spPr bwMode="auto">
          <a:xfrm>
            <a:off x="6608894" y="1844824"/>
            <a:ext cx="2232248" cy="1156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7914" y="182245"/>
            <a:ext cx="3713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G:\Рабочие документы\2019 - год\12 Декабрь\05.12 День добровольца\IMG_20191205_1634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27" y="5144433"/>
            <a:ext cx="2577709" cy="1450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G:\Рабочие документы\2019 - год\12 Декабрь\05.12 День добровольца\IMG-20191205-WA001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983" y="4040346"/>
            <a:ext cx="1877081" cy="1404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31642" y="263550"/>
            <a:ext cx="47494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     Не мало важным в жизни каждого человека является правильный выбор профессии. Ведь когда работа приносит удовольствие человек испытывает чувство счастья от выбранной профессии. </a:t>
            </a:r>
          </a:p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     Активисты ДРД </a:t>
            </a:r>
            <a:r>
              <a:rPr lang="ru-RU" sz="1600" dirty="0" err="1" smtClean="0">
                <a:cs typeface="Times New Roman" panose="02020603050405020304" pitchFamily="18" charset="0"/>
              </a:rPr>
              <a:t>профориентируют</a:t>
            </a:r>
            <a:r>
              <a:rPr lang="ru-RU" sz="1600" dirty="0" smtClean="0">
                <a:cs typeface="Times New Roman" panose="02020603050405020304" pitchFamily="18" charset="0"/>
              </a:rPr>
              <a:t> подрастающее поколение, проводят мероприятия для детей, на которых знакомят с новыми, востребованными и важными профессиями. 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641" y="2204864"/>
            <a:ext cx="51171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     Для старшеклассников Активисты организовывают экскурсии на предприятия Камских Полян, где ребята могут подробно познакомиться с производством.</a:t>
            </a:r>
          </a:p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     Активисты организуют мероприятия, посвящённые Дню добровольца, на которых рассказывают о деятельности волонтеров. Ведь быть добровольцем – это больше, чем профессия. </a:t>
            </a:r>
          </a:p>
          <a:p>
            <a:pPr algn="just"/>
            <a:endParaRPr lang="ru-RU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36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G:\Рабочие документы\2019 - год\06 Июнь\25.06 родник\IMG-20190702-WA00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7" r="9927"/>
          <a:stretch/>
        </p:blipFill>
        <p:spPr bwMode="auto">
          <a:xfrm>
            <a:off x="2555776" y="5611540"/>
            <a:ext cx="1670472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G:\Рабочие документы\2019 - год\06 Июнь\25.06 родник\IMG_20190702_1613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626193"/>
            <a:ext cx="1503716" cy="1127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116632"/>
            <a:ext cx="63732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cs typeface="Times New Roman" panose="02020603050405020304" pitchFamily="18" charset="0"/>
              </a:rPr>
              <a:t>     Экологический проект «Родник Белоглазова», </a:t>
            </a:r>
            <a:r>
              <a:rPr lang="ru-RU" sz="1600" dirty="0" smtClean="0">
                <a:cs typeface="Times New Roman" panose="02020603050405020304" pitchFamily="18" charset="0"/>
              </a:rPr>
              <a:t>разработан и реализован активистами ДРД.</a:t>
            </a:r>
            <a:r>
              <a:rPr lang="ru-RU" sz="1600" dirty="0" smtClean="0"/>
              <a:t> </a:t>
            </a:r>
            <a:r>
              <a:rPr lang="ru-RU" sz="1600" dirty="0"/>
              <a:t>Ц</a:t>
            </a:r>
            <a:r>
              <a:rPr lang="ru-RU" sz="1600" dirty="0" smtClean="0"/>
              <a:t>елью проекта является </a:t>
            </a:r>
            <a:r>
              <a:rPr lang="ru-RU" sz="1600" dirty="0"/>
              <a:t>восстановление и благоустройство родника. В сентябре 2018 года началась реализация данного проекта. Ребята установили самовар, собрали мусор, выложили камнями </a:t>
            </a:r>
            <a:r>
              <a:rPr lang="ru-RU" sz="1600" dirty="0" smtClean="0"/>
              <a:t>тропинку. Совместно </a:t>
            </a:r>
            <a:r>
              <a:rPr lang="ru-RU" sz="1600" dirty="0"/>
              <a:t>с Советом ветеранов </a:t>
            </a:r>
            <a:r>
              <a:rPr lang="ru-RU" sz="1600" dirty="0" smtClean="0"/>
              <a:t> </a:t>
            </a:r>
            <a:r>
              <a:rPr lang="ru-RU" sz="1600" dirty="0" err="1" smtClean="0"/>
              <a:t>пгт</a:t>
            </a:r>
            <a:r>
              <a:rPr lang="ru-RU" sz="1600" dirty="0" smtClean="0"/>
              <a:t> Камские Поляны убрали </a:t>
            </a:r>
            <a:r>
              <a:rPr lang="ru-RU" sz="1600" dirty="0"/>
              <a:t>сухие ветки и поросли на территории родника. </a:t>
            </a:r>
          </a:p>
          <a:p>
            <a:pPr algn="just"/>
            <a:r>
              <a:rPr lang="ru-RU" sz="1600" dirty="0" smtClean="0"/>
              <a:t>     Благоустройство продолжили </a:t>
            </a:r>
            <a:r>
              <a:rPr lang="ru-RU" sz="1600" dirty="0"/>
              <a:t>весной 2019 года. Активисты ДРД почистили самовар и мост от грязи и сухой краски. Покрасили и нанесли рисунок в стиле </a:t>
            </a:r>
            <a:r>
              <a:rPr lang="ru-RU" sz="1600" dirty="0" smtClean="0"/>
              <a:t>«гжель». </a:t>
            </a:r>
            <a:r>
              <a:rPr lang="ru-RU" sz="1600" dirty="0"/>
              <a:t>Мост также был отреставрирован. Почистили плиты от грязи и скопившейся земли, нанесли название родника. Русло выложили камнями, которые придали форму стока родника. </a:t>
            </a:r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b="1" dirty="0"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14" y="182245"/>
            <a:ext cx="37136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РОДНИК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БЕЛОГЛАЗОВА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G:\Рабочие документы\2018 - год\07 Июль\Чистый родник\IMG_20180712_1410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526" y="159216"/>
            <a:ext cx="1576652" cy="1182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ДРД\Desktop\Новая папка\020 IMG_20181011_153811.jpg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227" y="3572184"/>
            <a:ext cx="1665625" cy="1275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ДРД\Desktop\Новая папка\007 _20180915_133456.jpg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208" y="1412776"/>
            <a:ext cx="1518969" cy="1086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ДРД\Desktop\Новая папка\005 IMG-20180908-WA0002.jpg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208" y="2584804"/>
            <a:ext cx="1518970" cy="1132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C:\Users\ДРД\Desktop\Безымянный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232"/>
          <a:stretch/>
        </p:blipFill>
        <p:spPr bwMode="auto">
          <a:xfrm>
            <a:off x="4067944" y="5098687"/>
            <a:ext cx="1594522" cy="1150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G:\Рабочие документы\2019 - год\06 Июнь\25.06 родник\IMG_20190702_181540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088" y="4679615"/>
            <a:ext cx="1659970" cy="1244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G:\Рабочие документы\2019 - год\06 Июнь\25.06 родник\IMG_20190702_190953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5" r="3572"/>
          <a:stretch/>
        </p:blipFill>
        <p:spPr bwMode="auto">
          <a:xfrm>
            <a:off x="2699792" y="3129699"/>
            <a:ext cx="2016224" cy="1753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0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14" y="-27384"/>
            <a:ext cx="37136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РОДНИК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БЕЛОГЛАЗОВА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G:\Рабочие документы\2019 - год\12 Декабрь\03.12 Доброволец России Сочи\IMG-20191204-WA00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34501"/>
            <a:ext cx="1540296" cy="2055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G:\Рабочие документы\2019 - год\08 Август\Медникова Артек\Фото\IMG-20190901-WA007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2"/>
          <a:stretch/>
        </p:blipFill>
        <p:spPr bwMode="auto">
          <a:xfrm>
            <a:off x="5929844" y="3995424"/>
            <a:ext cx="3044951" cy="1737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81131" y="147404"/>
            <a:ext cx="599918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Проект «Родник Белоглазова» стал победителем муниципального конкурса </a:t>
            </a:r>
            <a:r>
              <a:rPr lang="ru-RU" sz="1600" b="1" dirty="0" smtClean="0"/>
              <a:t>«Доброволец года 2019»</a:t>
            </a:r>
            <a:r>
              <a:rPr lang="ru-RU" sz="1600" dirty="0" smtClean="0"/>
              <a:t>. Далее активисты ДРД подали заявку на Всероссийский конкурс </a:t>
            </a:r>
            <a:r>
              <a:rPr lang="ru-RU" sz="1600" b="1" dirty="0" smtClean="0"/>
              <a:t>«Доброволец России». </a:t>
            </a:r>
            <a:r>
              <a:rPr lang="ru-RU" sz="1600" dirty="0" err="1" smtClean="0"/>
              <a:t>Медникова</a:t>
            </a:r>
            <a:r>
              <a:rPr lang="ru-RU" sz="1600" dirty="0" smtClean="0"/>
              <a:t> Ирина представляла проект </a:t>
            </a:r>
            <a:r>
              <a:rPr lang="ru-RU" sz="1600" dirty="0"/>
              <a:t>в МДЦ «Артек» на смене «Лига волонтерских отрядов». Ей был присвоен титул Посла лиги </a:t>
            </a:r>
            <a:r>
              <a:rPr lang="ru-RU" sz="1600" dirty="0" smtClean="0"/>
              <a:t>волонтеров.</a:t>
            </a:r>
            <a:r>
              <a:rPr lang="ru-RU" sz="1600" dirty="0"/>
              <a:t> Проект «Родник Белоглазова» вошел в 10 лучших проектов </a:t>
            </a:r>
            <a:r>
              <a:rPr lang="ru-RU" sz="1600" b="1" i="1" dirty="0"/>
              <a:t>в номинации «Рожденные помогать» </a:t>
            </a:r>
            <a:r>
              <a:rPr lang="ru-RU" sz="1600" dirty="0"/>
              <a:t>14-17 лет. </a:t>
            </a:r>
            <a:r>
              <a:rPr lang="ru-RU" sz="1600" dirty="0" smtClean="0"/>
              <a:t>Ирину </a:t>
            </a:r>
            <a:r>
              <a:rPr lang="ru-RU" sz="1600" dirty="0"/>
              <a:t>пригласили на Международный форум добровольцев, который проходил в городе Сочи. Самым главным событием данного мероприятие было поздравление Президента Владимира Владимировича Путина всех волонтеров нашей страны на церемонии награждения финалистов конкурса «Доброволец России», которая проходила в Международный день волонтеров 5 декабря. </a:t>
            </a:r>
          </a:p>
          <a:p>
            <a:pPr algn="just"/>
            <a:endParaRPr lang="ru-RU" sz="1600" dirty="0"/>
          </a:p>
          <a:p>
            <a:pPr algn="just"/>
            <a:endParaRPr lang="ru-RU" sz="1600" b="1" dirty="0">
              <a:cs typeface="Times New Roman" panose="02020603050405020304" pitchFamily="18" charset="0"/>
            </a:endParaRPr>
          </a:p>
        </p:txBody>
      </p:sp>
      <p:pic>
        <p:nvPicPr>
          <p:cNvPr id="7" name="Picture 3" descr="G:\Рабочие документы\2019 - год\06 Июнь\Доброволец года 2019\IMG-20190613-WA003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3" t="23716" r="15349" b="11037"/>
          <a:stretch/>
        </p:blipFill>
        <p:spPr bwMode="auto">
          <a:xfrm>
            <a:off x="1237128" y="3956445"/>
            <a:ext cx="2770095" cy="1776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Рабочие документы\2019 - год\12 Декабрь\03.12 Доброволец России Сочи\IMG-20191204-WA001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0" r="23082"/>
          <a:stretch/>
        </p:blipFill>
        <p:spPr bwMode="auto">
          <a:xfrm>
            <a:off x="4203576" y="3717032"/>
            <a:ext cx="1609618" cy="2220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Рабочие документы\2019 - год\08 Август\Медникова Артек\Фото\IMG-20190905-WA002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103" y="2276872"/>
            <a:ext cx="1328730" cy="1328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84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42559" y="116632"/>
            <a:ext cx="60511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     Проект «Книга Юного Добровольца»</a:t>
            </a:r>
            <a:r>
              <a:rPr lang="ru-RU" sz="1600" dirty="0" smtClean="0"/>
              <a:t>. Цель проекта - привлечение </a:t>
            </a:r>
            <a:r>
              <a:rPr lang="ru-RU" sz="1600" dirty="0"/>
              <a:t>внимания аудитории школьников к </a:t>
            </a:r>
            <a:r>
              <a:rPr lang="ru-RU" sz="1600" dirty="0" smtClean="0"/>
              <a:t>понятию добровольчество (</a:t>
            </a:r>
            <a:r>
              <a:rPr lang="ru-RU" sz="1600" dirty="0" err="1" smtClean="0"/>
              <a:t>волонтерство</a:t>
            </a:r>
            <a:r>
              <a:rPr lang="ru-RU" sz="1600" dirty="0" smtClean="0"/>
              <a:t>), через </a:t>
            </a:r>
            <a:r>
              <a:rPr lang="ru-RU" sz="1600" dirty="0"/>
              <a:t>литературные произведения донести до подрастающего поколения информацию о деятельности добровольца (волонтера). </a:t>
            </a:r>
          </a:p>
        </p:txBody>
      </p:sp>
      <p:pic>
        <p:nvPicPr>
          <p:cNvPr id="3075" name="Picture 3" descr="G:\Рабочие документы\2018 - год\03 Март\Детство без границ\Остальные конкурсы по 516 приказу\Актив года 2018\Актив года Республика\Актив года - задание 2\Материалы для видео\008 Награждение\IMG_20180406_1044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89067"/>
            <a:ext cx="1813617" cy="1360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Рабочие документы\2018 - год\03 Март\Детство без границ\Остальные конкурсы по 516 приказу\Актив года 2018\Актив года Республика\Актив года - задание 2\Материалы для видео\004 чтение писем\IMG_20180326_160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96952"/>
            <a:ext cx="1812606" cy="1359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G:\Рабочие документы\2018 - год\03 Март\Детство без границ\Остальные конкурсы по 516 приказу\Актив года 2018\Актив года Республика\Актив года - задание 2\Материалы для видео\002 школа - раздача заданий\IMG_20180322_0905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816"/>
          <a:stretch/>
        </p:blipFill>
        <p:spPr bwMode="auto">
          <a:xfrm>
            <a:off x="7050831" y="1772816"/>
            <a:ext cx="1852731" cy="1030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:\Рабочие документы\2018 - год\03 Март\Детство без границ\Остальные конкурсы по 516 приказу\Актив года 2018\Актив года Республика\Актив года - задание 2\Материалы для видео\009 Библиотека\IMG_20180406_15464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560" y="5143832"/>
            <a:ext cx="2038127" cy="1528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G:\Рабочие документы\2018 - год\03 Март\Детство без границ\Остальные конкурсы по 516 приказу\Актив года 2018\Актив года Республика\Актив года - задание 2\Материалы для видео\Готовая книга и дипломы  - фото\IMG_20180406_10041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4" r="11917"/>
          <a:stretch/>
        </p:blipFill>
        <p:spPr bwMode="auto">
          <a:xfrm>
            <a:off x="7599728" y="5263856"/>
            <a:ext cx="1314450" cy="1333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:\Рабочие документы\2018 - год\03 Март\Детство без границ\Остальные конкурсы по 516 приказу\Актив года 2018\Актив года Республика\Актив года - задание 2\Материалы для видео\Готовая книга и дипломы  - фото\IMG_20180406_09584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04" t="29770" r="4677" b="13731"/>
          <a:stretch/>
        </p:blipFill>
        <p:spPr bwMode="auto">
          <a:xfrm rot="16200000">
            <a:off x="7458220" y="110733"/>
            <a:ext cx="1439442" cy="1451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G:\Рабочие документы\2018 - год\03 Март\Детство без границ\Остальные конкурсы по 516 приказу\Актив года 2018\Актив года Республика\Актив года - задание 2\Материалы для видео\008 Награждение\Вручение книги библиотеке школы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848220"/>
            <a:ext cx="1948134" cy="1461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321998" y="1340768"/>
            <a:ext cx="57288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Активисты ДРД посетили начальные классы общеобразовательных учреждений Камских Полян и рассказали о </a:t>
            </a:r>
            <a:r>
              <a:rPr lang="ru-RU" sz="1600" dirty="0"/>
              <a:t>д</a:t>
            </a:r>
            <a:r>
              <a:rPr lang="ru-RU" sz="1600" dirty="0" smtClean="0"/>
              <a:t>обровольцах и их деятельности. Учащимся </a:t>
            </a:r>
            <a:r>
              <a:rPr lang="ru-RU" sz="1600" dirty="0"/>
              <a:t>предлагалось написать рассказ о своём добровольческом (волонтерском) поступке, либо событии, которое произошло рядом с ним. Работы должны были соответствовать тематике и  ряду </a:t>
            </a:r>
            <a:r>
              <a:rPr lang="ru-RU" sz="1600" dirty="0" smtClean="0"/>
              <a:t>требований.</a:t>
            </a:r>
            <a:endParaRPr lang="ru-RU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94166" y="3071862"/>
            <a:ext cx="55100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Собранные рассказы </a:t>
            </a:r>
            <a:r>
              <a:rPr lang="ru-RU" sz="1600" dirty="0"/>
              <a:t>были прочитаны  организаторами, работы были распределены по </a:t>
            </a:r>
            <a:r>
              <a:rPr lang="ru-RU" sz="1600" dirty="0" smtClean="0"/>
              <a:t>тематикам. </a:t>
            </a:r>
            <a:r>
              <a:rPr lang="ru-RU" sz="1600" dirty="0"/>
              <a:t>Лучшие из них, вошли </a:t>
            </a:r>
            <a:r>
              <a:rPr lang="ru-RU" sz="1600" dirty="0" smtClean="0"/>
              <a:t>в книгу  </a:t>
            </a:r>
            <a:r>
              <a:rPr lang="ru-RU" sz="1600" dirty="0"/>
              <a:t>«</a:t>
            </a:r>
            <a:r>
              <a:rPr lang="ru-RU" sz="1600" dirty="0" err="1"/>
              <a:t>ДорогойДобрыйДел</a:t>
            </a:r>
            <a:r>
              <a:rPr lang="ru-RU" sz="1600" dirty="0" smtClean="0"/>
              <a:t>». Все участники были награждены дипломами и сертификатами. Сборник с рассказами детей, был передан в библиотеки общеобразовательных учреждений и Центральную библиотеку Камских Полян. 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-27384"/>
            <a:ext cx="37136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ЮНОГО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237" y="2514376"/>
            <a:ext cx="3713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ДОБРОВОЛЬЦА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03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0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23119" y="28146"/>
            <a:ext cx="5885387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50" b="1" dirty="0" smtClean="0">
                <a:cs typeface="Times New Roman" panose="02020603050405020304" pitchFamily="18" charset="0"/>
              </a:rPr>
              <a:t>      Думай! Решай! Действуй! </a:t>
            </a:r>
            <a:r>
              <a:rPr lang="ru-RU" sz="1550" dirty="0" smtClean="0">
                <a:cs typeface="Times New Roman" panose="02020603050405020304" pitchFamily="18" charset="0"/>
              </a:rPr>
              <a:t>Именно под этим девизом работает команда ДОО «Детская районная Дума» (ДРД). На протяжении нескольких лет активисты ДРД осуществляют свою деятельность  в различных направлениях:</a:t>
            </a:r>
          </a:p>
          <a:p>
            <a:pPr algn="just"/>
            <a:r>
              <a:rPr lang="ru-RU" sz="1550" dirty="0" smtClean="0">
                <a:cs typeface="Times New Roman" panose="02020603050405020304" pitchFamily="18" charset="0"/>
              </a:rPr>
              <a:t>- патриотическое;</a:t>
            </a:r>
          </a:p>
          <a:p>
            <a:pPr algn="just"/>
            <a:r>
              <a:rPr lang="ru-RU" sz="1550" dirty="0" smtClean="0">
                <a:cs typeface="Times New Roman" panose="02020603050405020304" pitchFamily="18" charset="0"/>
              </a:rPr>
              <a:t>- экологическое;</a:t>
            </a:r>
          </a:p>
          <a:p>
            <a:pPr algn="just"/>
            <a:r>
              <a:rPr lang="ru-RU" sz="1550" dirty="0" smtClean="0">
                <a:cs typeface="Times New Roman" panose="02020603050405020304" pitchFamily="18" charset="0"/>
              </a:rPr>
              <a:t>- пропаганда здорового образа жизни;</a:t>
            </a:r>
          </a:p>
          <a:p>
            <a:pPr algn="just"/>
            <a:r>
              <a:rPr lang="ru-RU" sz="1550" dirty="0" smtClean="0">
                <a:cs typeface="Times New Roman" panose="02020603050405020304" pitchFamily="18" charset="0"/>
              </a:rPr>
              <a:t>- социальное;</a:t>
            </a:r>
          </a:p>
          <a:p>
            <a:pPr algn="just"/>
            <a:r>
              <a:rPr lang="ru-RU" sz="1550" dirty="0" smtClean="0">
                <a:cs typeface="Times New Roman" panose="02020603050405020304" pitchFamily="18" charset="0"/>
              </a:rPr>
              <a:t>- культурное;</a:t>
            </a:r>
          </a:p>
          <a:p>
            <a:pPr algn="just"/>
            <a:r>
              <a:rPr lang="ru-RU" sz="1550" dirty="0" smtClean="0">
                <a:cs typeface="Times New Roman" panose="02020603050405020304" pitchFamily="18" charset="0"/>
              </a:rPr>
              <a:t>- профилактика ПДД, а также профориентация подрастающего поколения.</a:t>
            </a:r>
          </a:p>
          <a:p>
            <a:pPr algn="just"/>
            <a:r>
              <a:rPr lang="ru-RU" sz="1550" dirty="0" smtClean="0">
                <a:cs typeface="Times New Roman" panose="02020603050405020304" pitchFamily="18" charset="0"/>
              </a:rPr>
              <a:t>     В состав команды входят 15-20 активистов. </a:t>
            </a:r>
          </a:p>
          <a:p>
            <a:pPr algn="just"/>
            <a:r>
              <a:rPr lang="ru-RU" sz="1550" dirty="0" smtClean="0">
                <a:cs typeface="Times New Roman" panose="02020603050405020304" pitchFamily="18" charset="0"/>
              </a:rPr>
              <a:t>     Ежегодно ДРД организуются и проводятся около 60 мероприятий: акции, соревновании, встречи, тематические уроки, реализация проектов и т.д. </a:t>
            </a:r>
          </a:p>
          <a:p>
            <a:pPr algn="just"/>
            <a:r>
              <a:rPr lang="ru-RU" sz="1550" dirty="0" smtClean="0">
                <a:cs typeface="Times New Roman" panose="02020603050405020304" pitchFamily="18" charset="0"/>
              </a:rPr>
              <a:t>     Самыми масштабными являются районные акции, в которых принимают участие общеобразовательные учреждения Нижнекамского муниципального района.</a:t>
            </a:r>
          </a:p>
          <a:p>
            <a:pPr algn="just"/>
            <a:r>
              <a:rPr lang="ru-RU" sz="1550" dirty="0" smtClean="0">
                <a:cs typeface="Times New Roman" panose="02020603050405020304" pitchFamily="18" charset="0"/>
              </a:rPr>
              <a:t>     В своей деятельности активисты ДРД плотно сотрудничают с Советом ветеранов </a:t>
            </a:r>
            <a:r>
              <a:rPr lang="ru-RU" sz="1550" dirty="0" err="1" smtClean="0">
                <a:cs typeface="Times New Roman" panose="02020603050405020304" pitchFamily="18" charset="0"/>
              </a:rPr>
              <a:t>пгт</a:t>
            </a:r>
            <a:r>
              <a:rPr lang="ru-RU" sz="1550" dirty="0" smtClean="0">
                <a:cs typeface="Times New Roman" panose="02020603050405020304" pitchFamily="18" charset="0"/>
              </a:rPr>
              <a:t> Камские Поляны и руководством Исполнительного комитета. Ребята активно участвуют в жизни поселка, </a:t>
            </a:r>
            <a:r>
              <a:rPr lang="ru-RU" sz="1550" dirty="0">
                <a:cs typeface="Times New Roman" panose="02020603050405020304" pitchFamily="18" charset="0"/>
              </a:rPr>
              <a:t>вносят свои </a:t>
            </a:r>
            <a:r>
              <a:rPr lang="ru-RU" sz="1550" dirty="0" smtClean="0">
                <a:cs typeface="Times New Roman" panose="02020603050405020304" pitchFamily="18" charset="0"/>
              </a:rPr>
              <a:t>предложения при разработке плана по благоустройству территории Камских Полян, реализуют свои проекты на благо жителей. </a:t>
            </a:r>
            <a:endParaRPr lang="ru-RU" sz="1550" dirty="0">
              <a:cs typeface="Times New Roman" panose="02020603050405020304" pitchFamily="18" charset="0"/>
            </a:endParaRPr>
          </a:p>
          <a:p>
            <a:pPr algn="just"/>
            <a:endParaRPr lang="ru-RU" sz="1550" dirty="0" smtClean="0"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sz="1550" dirty="0">
              <a:cs typeface="Times New Roman" panose="02020603050405020304" pitchFamily="18" charset="0"/>
            </a:endParaRPr>
          </a:p>
        </p:txBody>
      </p:sp>
      <p:pic>
        <p:nvPicPr>
          <p:cNvPr id="1026" name="Picture 2" descr="G:\Рабочие документы\2020 -год\09 сентябрь 2020\28.09 Создать и сберечь ЭКО парк\IMG_20200928_1550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08" t="39478" r="29868" b="19355"/>
          <a:stretch/>
        </p:blipFill>
        <p:spPr bwMode="auto">
          <a:xfrm>
            <a:off x="7143768" y="2214554"/>
            <a:ext cx="1873585" cy="1287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Рабочие документы\2020 -год\09 сентябрь 2020\02.09. Помоги первокласснику 2020\ДРД\IMG_20200902_07225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95" t="29853" r="5635" b="-1"/>
          <a:stretch/>
        </p:blipFill>
        <p:spPr bwMode="auto">
          <a:xfrm>
            <a:off x="7122153" y="116632"/>
            <a:ext cx="1903157" cy="1215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Рабочие документы\2020 -год\09 сентябрь 2020\02.09. Помоги первокласснику 2020\ДРД\IMG_20200907_07231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90" t="24039" r="4576"/>
          <a:stretch/>
        </p:blipFill>
        <p:spPr bwMode="auto">
          <a:xfrm>
            <a:off x="5315017" y="785794"/>
            <a:ext cx="1879392" cy="1354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РД\Downloads\IMG-20200910-WA0008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21" t="14495" r="11975"/>
          <a:stretch/>
        </p:blipFill>
        <p:spPr bwMode="auto">
          <a:xfrm>
            <a:off x="7143768" y="3857628"/>
            <a:ext cx="1898059" cy="1609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РД\Desktop\Света\эмблема для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9738"/>
            <a:ext cx="1115616" cy="111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223121" y="5733256"/>
            <a:ext cx="780219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550" dirty="0">
                <a:solidFill>
                  <a:prstClr val="black"/>
                </a:solidFill>
                <a:cs typeface="Times New Roman" panose="02020603050405020304" pitchFamily="18" charset="0"/>
              </a:rPr>
              <a:t>Информация о деятельности ДРД публикуется в социальных сетях </a:t>
            </a:r>
            <a:r>
              <a:rPr lang="en-US" sz="1550" dirty="0">
                <a:solidFill>
                  <a:prstClr val="black"/>
                </a:solidFill>
                <a:cs typeface="Times New Roman" panose="02020603050405020304" pitchFamily="18" charset="0"/>
              </a:rPr>
              <a:t>Instagram</a:t>
            </a:r>
            <a:r>
              <a:rPr lang="ru-RU" sz="1550" dirty="0">
                <a:solidFill>
                  <a:prstClr val="black"/>
                </a:solidFill>
                <a:cs typeface="Times New Roman" panose="02020603050405020304" pitchFamily="18" charset="0"/>
              </a:rPr>
              <a:t>, </a:t>
            </a:r>
            <a:r>
              <a:rPr lang="ru-RU" sz="1550" dirty="0" err="1">
                <a:solidFill>
                  <a:prstClr val="black"/>
                </a:solidFill>
                <a:cs typeface="Times New Roman" panose="02020603050405020304" pitchFamily="18" charset="0"/>
              </a:rPr>
              <a:t>ВКонтакте</a:t>
            </a:r>
            <a:r>
              <a:rPr lang="ru-RU" sz="1550" dirty="0">
                <a:solidFill>
                  <a:prstClr val="black"/>
                </a:solidFill>
                <a:cs typeface="Times New Roman" panose="02020603050405020304" pitchFamily="18" charset="0"/>
              </a:rPr>
              <a:t>, а </a:t>
            </a:r>
            <a:r>
              <a:rPr lang="ru-RU" sz="155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также в </a:t>
            </a:r>
            <a:r>
              <a:rPr lang="ru-RU" sz="1550" dirty="0">
                <a:solidFill>
                  <a:prstClr val="black"/>
                </a:solidFill>
                <a:cs typeface="Times New Roman" panose="02020603050405020304" pitchFamily="18" charset="0"/>
              </a:rPr>
              <a:t>газете «</a:t>
            </a:r>
            <a:r>
              <a:rPr lang="ru-RU" sz="1550" dirty="0" err="1">
                <a:solidFill>
                  <a:prstClr val="black"/>
                </a:solidFill>
                <a:cs typeface="Times New Roman" panose="02020603050405020304" pitchFamily="18" charset="0"/>
              </a:rPr>
              <a:t>Посинформ</a:t>
            </a:r>
            <a:r>
              <a:rPr lang="ru-RU" sz="1550" dirty="0">
                <a:solidFill>
                  <a:prstClr val="black"/>
                </a:solidFill>
                <a:cs typeface="Times New Roman" panose="02020603050405020304" pitchFamily="18" charset="0"/>
              </a:rPr>
              <a:t>» Камские Поляны.</a:t>
            </a:r>
          </a:p>
          <a:p>
            <a:r>
              <a:rPr lang="ru-RU" sz="1550" dirty="0" smtClean="0"/>
              <a:t>ВК:</a:t>
            </a:r>
            <a:r>
              <a:rPr lang="en-US" sz="1550" dirty="0"/>
              <a:t>https://m.vk.com/detskaya_dyma?from=groups</a:t>
            </a:r>
          </a:p>
          <a:p>
            <a:r>
              <a:rPr lang="en-US" sz="1550" dirty="0"/>
              <a:t>Instagram: </a:t>
            </a:r>
            <a:r>
              <a:rPr lang="en-US" sz="1550" dirty="0" err="1"/>
              <a:t>drd_nr</a:t>
            </a:r>
            <a:endParaRPr lang="en-US" sz="1550" dirty="0"/>
          </a:p>
        </p:txBody>
      </p:sp>
    </p:spTree>
    <p:extLst>
      <p:ext uri="{BB962C8B-B14F-4D97-AF65-F5344CB8AC3E}">
        <p14:creationId xmlns:p14="http://schemas.microsoft.com/office/powerpoint/2010/main" val="253385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42559" y="116632"/>
            <a:ext cx="60511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    Проект «Наш город – это МЫ».</a:t>
            </a:r>
            <a:r>
              <a:rPr lang="ru-RU" sz="1600" dirty="0"/>
              <a:t> </a:t>
            </a:r>
            <a:r>
              <a:rPr lang="ru-RU" sz="1600" dirty="0" smtClean="0"/>
              <a:t>Целью проекта является донесение </a:t>
            </a:r>
            <a:r>
              <a:rPr lang="ru-RU" sz="1600" dirty="0"/>
              <a:t>до органов власти </a:t>
            </a:r>
            <a:r>
              <a:rPr lang="ru-RU" sz="1600" dirty="0" smtClean="0"/>
              <a:t>инициатив </a:t>
            </a:r>
            <a:r>
              <a:rPr lang="ru-RU" sz="1600" dirty="0"/>
              <a:t>подрастающего поколения, </a:t>
            </a:r>
            <a:r>
              <a:rPr lang="ru-RU" sz="1600" dirty="0" smtClean="0"/>
              <a:t>где </a:t>
            </a:r>
            <a:r>
              <a:rPr lang="ru-RU" sz="1600" dirty="0"/>
              <a:t>связующим звеном является детская общественная </a:t>
            </a:r>
            <a:r>
              <a:rPr lang="ru-RU" sz="1600" dirty="0" smtClean="0"/>
              <a:t>организация, </a:t>
            </a:r>
            <a:r>
              <a:rPr lang="ru-RU" sz="1600" dirty="0"/>
              <a:t>развитие и совершенствование навыков партнерства и взаимодействия с социальными институтами</a:t>
            </a:r>
            <a:r>
              <a:rPr lang="ru-RU" sz="1600" dirty="0" smtClean="0"/>
              <a:t>.</a:t>
            </a:r>
            <a:r>
              <a:rPr lang="ru-RU" sz="1600" b="1" dirty="0" smtClean="0"/>
              <a:t> 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235669"/>
            <a:ext cx="37136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ГОРОД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G:\Рабочие документы\2017 - год\12 Декабрь 2017\Встреча с заместителем главы Камские Поляны\Идеи от ДРД\BQ\01 IMG_20171207_1422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57428" y="1715887"/>
            <a:ext cx="1749151" cy="131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ДРД\Desktop\Безымянны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988528"/>
            <a:ext cx="2159351" cy="1362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G:\Рабочие документы\2018 - год\03 Март\Детство без границ\Остальные конкурсы по 516 приказу\Актив года 2018\Актив года Республика\Актив года - задание 2\Материалы для видео\002 школа - раздача заданий\IMG-20180322-WA000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466"/>
          <a:stretch/>
        </p:blipFill>
        <p:spPr bwMode="auto">
          <a:xfrm>
            <a:off x="6660232" y="3167360"/>
            <a:ext cx="2064230" cy="1200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G:\Рабочие документы\2017 - год\10 Октябрь 2017\Выборы ДРД 2017 октябрь\ДРД выборы 2017 - ФОТО сотовый Светланы\IMG_20171028_104058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68" r="25665"/>
          <a:stretch/>
        </p:blipFill>
        <p:spPr bwMode="auto">
          <a:xfrm>
            <a:off x="3995936" y="4351132"/>
            <a:ext cx="1300790" cy="1969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G:\Рабочие документы\2017 - год\12 Декабрь 2017\Встреча с заместителем главы Камские Поляны\img_9573_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829"/>
          <a:stretch/>
        </p:blipFill>
        <p:spPr bwMode="auto">
          <a:xfrm>
            <a:off x="5647898" y="4581128"/>
            <a:ext cx="2695193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Рабочие документы\2020 -год\08 август 2020\06.08 Школьный бульвар встреча с Хановым\Проектные границы. Школьный бульвар, микрорайон 1-й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728" y="116632"/>
            <a:ext cx="1612852" cy="1370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331641" y="1340768"/>
            <a:ext cx="58326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     Ход реализации проекта. </a:t>
            </a:r>
            <a:r>
              <a:rPr lang="ru-RU" sz="1600" dirty="0" smtClean="0"/>
              <a:t>Активисты встречаются </a:t>
            </a:r>
            <a:r>
              <a:rPr lang="ru-RU" sz="1600" dirty="0"/>
              <a:t>со специалистами Исполнительного комитета МО Камские Поляны, с целью получения информации по вопросу строительства  </a:t>
            </a:r>
            <a:r>
              <a:rPr lang="ru-RU" sz="1600" dirty="0" smtClean="0"/>
              <a:t>новых объектов благоустройства поселка. Далее готовиться информационный </a:t>
            </a:r>
            <a:r>
              <a:rPr lang="ru-RU" sz="1600" dirty="0"/>
              <a:t>материал для </a:t>
            </a:r>
            <a:r>
              <a:rPr lang="ru-RU" sz="1600" dirty="0" smtClean="0"/>
              <a:t>школьников и на общем школьном собрании активисты ДРД информируют учащихся о новом объекте. Всем желающим предлагается поделится своей идеей , закинув записку в установленный для сбора ящик.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3327382"/>
            <a:ext cx="5328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prstClr val="black"/>
                </a:solidFill>
              </a:rPr>
              <a:t>     Активисты собирают </a:t>
            </a:r>
            <a:r>
              <a:rPr lang="ru-RU" sz="1600" dirty="0">
                <a:solidFill>
                  <a:prstClr val="black"/>
                </a:solidFill>
              </a:rPr>
              <a:t>идеи, </a:t>
            </a:r>
            <a:r>
              <a:rPr lang="ru-RU" sz="1600" dirty="0" smtClean="0">
                <a:solidFill>
                  <a:prstClr val="black"/>
                </a:solidFill>
              </a:rPr>
              <a:t>обрабатывают, выбирают </a:t>
            </a:r>
            <a:r>
              <a:rPr lang="ru-RU" sz="1600" dirty="0">
                <a:solidFill>
                  <a:prstClr val="black"/>
                </a:solidFill>
              </a:rPr>
              <a:t>самые популярные и интересные предложения </a:t>
            </a:r>
            <a:r>
              <a:rPr lang="ru-RU" sz="1600" dirty="0" smtClean="0">
                <a:solidFill>
                  <a:prstClr val="black"/>
                </a:solidFill>
              </a:rPr>
              <a:t>детей, создают буклет для дальнейшей его презентации органам власти.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699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C:\Users\ДРД\Desktop\Актив Года - задание 3\Финал\Презентация\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261" y="1800840"/>
            <a:ext cx="1900431" cy="1521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ДРД\Desktop\Актив Года - задание 3\Финал\Презентация\1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5" t="24485" r="13712" b="1"/>
          <a:stretch/>
        </p:blipFill>
        <p:spPr bwMode="auto">
          <a:xfrm>
            <a:off x="6585456" y="3516312"/>
            <a:ext cx="2088818" cy="1398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G:\Рабочие документы\2020 -год\08 август 2020\28.08 Школьный бульвар 2\IMG_20200828_1606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157192"/>
            <a:ext cx="2014042" cy="1510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Рабочие документы\2020 -год\08 август 2020\28.08 Школьный бульвар 2\Screenshot_20200829_00222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880" y="4699562"/>
            <a:ext cx="2352364" cy="1537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Рабочие документы\2020 -год\08 август 2020\28.08 Школьный бульвар 2\IMG_20200828_16151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1" t="13140"/>
          <a:stretch/>
        </p:blipFill>
        <p:spPr bwMode="auto">
          <a:xfrm>
            <a:off x="7049998" y="260648"/>
            <a:ext cx="1955693" cy="1384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Рабочие документы\2020 -год\08 август 2020\06.08 Школьный бульвар встреча с Хановым\IMG_20200806_15344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982289"/>
            <a:ext cx="2168588" cy="1626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259631" y="310004"/>
            <a:ext cx="57903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 На общественных обсуждениях по концепции благоустройства территории нового объекта активисты ДРД на генеральном плане размещают свои предложения и презентуют проект. На данных обсуждениях присутствуют представители местных органов власти, Советник Главы Нижнекамского муниципального района, руководители и представители организаций Камских Полян.</a:t>
            </a:r>
          </a:p>
          <a:p>
            <a:pPr algn="just"/>
            <a:r>
              <a:rPr lang="ru-RU" sz="1600" dirty="0" smtClean="0"/>
              <a:t>       Муниципальные </a:t>
            </a:r>
            <a:r>
              <a:rPr lang="ru-RU" sz="1600" dirty="0"/>
              <a:t>органы власти </a:t>
            </a:r>
            <a:r>
              <a:rPr lang="ru-RU" sz="1600" dirty="0" smtClean="0"/>
              <a:t>прислушиваются </a:t>
            </a:r>
            <a:r>
              <a:rPr lang="ru-RU" sz="1600" dirty="0"/>
              <a:t>к мнению детской организации, </a:t>
            </a:r>
            <a:r>
              <a:rPr lang="ru-RU" sz="1600" dirty="0" smtClean="0"/>
              <a:t>с </a:t>
            </a:r>
            <a:r>
              <a:rPr lang="ru-RU" sz="1600" dirty="0"/>
              <a:t>учетом пожеланий молодежи, были построены такие объекты как </a:t>
            </a:r>
            <a:r>
              <a:rPr lang="ru-RU" sz="1600" dirty="0" err="1"/>
              <a:t>картодром</a:t>
            </a:r>
            <a:r>
              <a:rPr lang="ru-RU" sz="1600" dirty="0"/>
              <a:t>, Сквер «Молодёжный», пляж «Мандарин», бассейн «Аквамарин</a:t>
            </a:r>
            <a:r>
              <a:rPr lang="ru-RU" sz="1600" dirty="0" smtClean="0"/>
              <a:t>», Эко-парк.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97355" y="3287886"/>
            <a:ext cx="53258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dirty="0" smtClean="0">
                <a:solidFill>
                  <a:prstClr val="black"/>
                </a:solidFill>
              </a:rPr>
              <a:t>       В </a:t>
            </a:r>
            <a:r>
              <a:rPr lang="ru-RU" sz="1600" dirty="0">
                <a:solidFill>
                  <a:prstClr val="black"/>
                </a:solidFill>
              </a:rPr>
              <a:t>2021 году планируется благоустройство территории «Школьного бульвара», некоторые идеи представленные активистами ДРД были одобрены главным архитектором и войдут в перечень объектов инфраструктуры.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9512" y="235669"/>
            <a:ext cx="37136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ГОРОД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07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79512" y="235669"/>
            <a:ext cx="3713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ТРОПА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1641" y="116632"/>
            <a:ext cx="56166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cs typeface="Times New Roman" panose="02020603050405020304" pitchFamily="18" charset="0"/>
              </a:rPr>
              <a:t>     Проект «Тропа Здоровья». </a:t>
            </a:r>
            <a:r>
              <a:rPr lang="ru-RU" sz="1600" dirty="0" smtClean="0">
                <a:cs typeface="Times New Roman" panose="02020603050405020304" pitchFamily="18" charset="0"/>
              </a:rPr>
              <a:t>Проект разработан Советом ветеранов Камских Полян и реализуется совместно с активистами ДРД. Основной </a:t>
            </a:r>
            <a:r>
              <a:rPr lang="ru-RU" sz="1600" dirty="0">
                <a:cs typeface="Times New Roman" panose="02020603050405020304" pitchFamily="18" charset="0"/>
              </a:rPr>
              <a:t>целью данного проекта является благоустройство тропы, предназначенной для отдыха, занятия </a:t>
            </a:r>
            <a:r>
              <a:rPr lang="ru-RU" sz="1600" dirty="0" smtClean="0">
                <a:cs typeface="Times New Roman" panose="02020603050405020304" pitchFamily="18" charset="0"/>
              </a:rPr>
              <a:t>спортом, </a:t>
            </a:r>
            <a:r>
              <a:rPr lang="ru-RU" sz="1600" dirty="0">
                <a:cs typeface="Times New Roman" panose="02020603050405020304" pitchFamily="18" charset="0"/>
              </a:rPr>
              <a:t>пеших прогулок и </a:t>
            </a:r>
            <a:r>
              <a:rPr lang="ru-RU" sz="1600" dirty="0" smtClean="0">
                <a:cs typeface="Times New Roman" panose="02020603050405020304" pitchFamily="18" charset="0"/>
              </a:rPr>
              <a:t>т д</a:t>
            </a:r>
            <a:r>
              <a:rPr lang="ru-RU" sz="1600" dirty="0">
                <a:cs typeface="Times New Roman" panose="02020603050405020304" pitchFamily="18" charset="0"/>
              </a:rPr>
              <a:t>., чтобы каждый желающий смог скрасить свой досуг, </a:t>
            </a:r>
            <a:r>
              <a:rPr lang="ru-RU" sz="1600" dirty="0" smtClean="0">
                <a:cs typeface="Times New Roman" panose="02020603050405020304" pitchFamily="18" charset="0"/>
              </a:rPr>
              <a:t>проводя </a:t>
            </a:r>
            <a:r>
              <a:rPr lang="ru-RU" sz="1600" dirty="0">
                <a:cs typeface="Times New Roman" panose="02020603050405020304" pitchFamily="18" charset="0"/>
              </a:rPr>
              <a:t>время на свежем воздухе, любуясь всеми красками нашей богатой природы. </a:t>
            </a:r>
            <a:endParaRPr lang="ru-RU" sz="1600" dirty="0" smtClean="0"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     Активисты осуществляют рейды по уборке мусора, очищают территорию от сухих веток и порослей. Вносят свои идеи по благоустройству и дизайну тропы. 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pic>
        <p:nvPicPr>
          <p:cNvPr id="13" name="Picture 4" descr="E:\Работа с пожилыми\Тропа здоровья уборка\00 IMG_20181017_1545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414" r="19565" b="14751"/>
          <a:stretch/>
        </p:blipFill>
        <p:spPr bwMode="auto">
          <a:xfrm>
            <a:off x="2166592" y="3212976"/>
            <a:ext cx="2222523" cy="1509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E:\Работа с пожилыми\Тропа здоровья уборка\00 IMG_20181017_16490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27"/>
          <a:stretch/>
        </p:blipFill>
        <p:spPr bwMode="auto">
          <a:xfrm>
            <a:off x="6948264" y="200876"/>
            <a:ext cx="2088231" cy="1711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G:\Рабочие документы\2019 - год\09 Сентябрь\13.09 Тропа здоровья\DSCF779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22" t="15041" r="9399" b="9931"/>
          <a:stretch/>
        </p:blipFill>
        <p:spPr bwMode="auto">
          <a:xfrm>
            <a:off x="1475656" y="4959838"/>
            <a:ext cx="2256094" cy="1460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G:\Рабочие документы\2019 - год\09 Сентябрь\13.09 Тропа здоровья\IMG_20190913_15414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38" r="38152"/>
          <a:stretch/>
        </p:blipFill>
        <p:spPr bwMode="auto">
          <a:xfrm>
            <a:off x="6948264" y="3856094"/>
            <a:ext cx="2088231" cy="2576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G:\Рабочие документы\2018 - год\10 Октябрь\17.10.2018 Тропа здоровья уборка\00 IMG_20181017_16034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38849"/>
            <a:ext cx="2093695" cy="1570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ДРД\Desktop\Конкурс Растим патриотов.2019\совет ветеранов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2125914"/>
            <a:ext cx="2076399" cy="1557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Рабочие документы\2019 - год\09 Сентябрь\13.09 Тропа здоровья\DSCF7791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8" r="27934" b="19394"/>
          <a:stretch/>
        </p:blipFill>
        <p:spPr bwMode="auto">
          <a:xfrm>
            <a:off x="4389115" y="4940160"/>
            <a:ext cx="2089730" cy="1492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29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C:\Users\ДРД\Desktop\сертиф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3" t="17316" r="35778" b="31550"/>
          <a:stretch/>
        </p:blipFill>
        <p:spPr bwMode="auto">
          <a:xfrm>
            <a:off x="3929058" y="3643314"/>
            <a:ext cx="2448272" cy="1880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РД\Desktop\добро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6" t="17177" r="33806" b="32750"/>
          <a:stretch/>
        </p:blipFill>
        <p:spPr bwMode="auto">
          <a:xfrm>
            <a:off x="3832026" y="1285860"/>
            <a:ext cx="2786841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Рабочие документы\2019 - год\06 Июнь\Доброволец года 2019\Screenshot_2019-08-07-21-03-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4357694"/>
            <a:ext cx="2573859" cy="1858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:\Рабочие документы\2019 - год\08 Август\Медникова Артек\Сертификат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97365" y="3989717"/>
            <a:ext cx="1826756" cy="2562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C:\Users\ДРД\Desktop\Дипломы\SCAN0009.JPG"/>
          <p:cNvPicPr>
            <a:picLocks noChangeAspect="1" noChangeArrowheads="1"/>
          </p:cNvPicPr>
          <p:nvPr/>
        </p:nvPicPr>
        <p:blipFill>
          <a:blip r:embed="rId7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78" y="928670"/>
            <a:ext cx="1951087" cy="2737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:\Users\ДРД\Desktop\Дипломы\SCAN00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000108"/>
            <a:ext cx="1944216" cy="2727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57158" y="285728"/>
            <a:ext cx="3713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728" y="0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Ежегодно активисты ДРД участвуют в конкурсах Международного, Всероссийского, Республиканского и муниципального уровня.</a:t>
            </a:r>
          </a:p>
          <a:p>
            <a:pPr algn="just"/>
            <a:r>
              <a:rPr lang="ru-RU" sz="1600" b="1" dirty="0" smtClean="0"/>
              <a:t>ВСЕРОССИЙСКИЙ УРОВЕНЬ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8660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6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 descr="C:\Users\ДРД\Desktop\Дипломы\SCAN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78" y="785794"/>
            <a:ext cx="1862177" cy="2612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C:\Users\ДРД\Desktop\Дипломы\SCAN0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61048"/>
            <a:ext cx="1872208" cy="2626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C:\Users\ДРД\Desktop\Дипломы\SCAN00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01" y="3861048"/>
            <a:ext cx="1906334" cy="2674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C:\Users\ДРД\Desktop\Дипломы\SCAN00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30740" y="784112"/>
            <a:ext cx="2136201" cy="2996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C:\Users\ДРД\Desktop\Дипломы\SCAN000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714356"/>
            <a:ext cx="1880054" cy="2637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Рабочие документы\2019 - год\02 Февраль 2019\АКТИВ ГОДА\Актив Года ФИНАЛ\Фото видео\IMG_20190528_100103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010" y="3861047"/>
            <a:ext cx="1974383" cy="2632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7158" y="214290"/>
            <a:ext cx="3713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7637" y="214290"/>
            <a:ext cx="3234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 smtClean="0"/>
              <a:t>РЕСПУБЛИКАНСКИЙ УРОВЕНЬ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ДРД\Desktop\Света\КОНКУРСЫ\26.10 Добрый Татарстан\ЦДР РАдуга Нижнекамск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2741" r="2100"/>
          <a:stretch/>
        </p:blipFill>
        <p:spPr bwMode="auto">
          <a:xfrm>
            <a:off x="7164288" y="3917882"/>
            <a:ext cx="1844015" cy="253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08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6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1" descr="C:\Users\ДРД\Desktop\Дипломы\SCAN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26" y="4196580"/>
            <a:ext cx="1762652" cy="2472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C:\Users\ДРД\Desktop\Дипломы\SCAN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" t="5729" r="3493" b="7644"/>
          <a:stretch>
            <a:fillRect/>
          </a:stretch>
        </p:blipFill>
        <p:spPr bwMode="auto">
          <a:xfrm rot="5400000">
            <a:off x="3006950" y="2163473"/>
            <a:ext cx="1548732" cy="2106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:\Users\ДРД\Desktop\Дипломы\SCAN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4196580"/>
            <a:ext cx="1762652" cy="2472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ДРД\Desktop\Дипломы\SCAN00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97787" y="202816"/>
            <a:ext cx="1716998" cy="2408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ДРД\Desktop\Дипломы\SCAN00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4214818"/>
            <a:ext cx="1768055" cy="2480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РД\Desktop\Дипломы\SCAN001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136" y="4214818"/>
            <a:ext cx="1772272" cy="2486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C:\Users\ДРД\Desktop\Дипломы\SCAN000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00215" y="2153158"/>
            <a:ext cx="1529683" cy="2145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2844" y="235669"/>
            <a:ext cx="3713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14505" y="116632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dirty="0" smtClean="0"/>
              <a:t>МУНИЦИПАЛЬНЫЙ УРОВЕНЬ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G:\Рабочие документы\2020 -год\09 сентябрь 2020\Про добро лагерь\Ведерникова Варвара Сергеевн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004" y="548680"/>
            <a:ext cx="2429497" cy="1716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Рабочие документы\2020 -год\09 сентябрь 2020\Про добро лагерь\Сидорова Софья Александровн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975" y="538560"/>
            <a:ext cx="2437794" cy="1722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62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4229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C:\Users\ДРД\Desktop\Света\эмблема дл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971" y="0"/>
            <a:ext cx="1071410" cy="107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93836" y="395371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ДОО «Детская районная Дума» НМР РТ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Users\ДРД\Desktop\47edebeb40418f03baa6116825rw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t="9487" r="12476" b="11823"/>
          <a:stretch/>
        </p:blipFill>
        <p:spPr bwMode="auto">
          <a:xfrm>
            <a:off x="2555776" y="1327510"/>
            <a:ext cx="4191989" cy="440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9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1" y="-4482"/>
            <a:ext cx="9144001" cy="686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 descr="G:\Рабочие документы\2019 - год\08 Август\17.08 Акция - Помогите спасти Дарину\IMG_20190817_1704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8" r="27549"/>
          <a:stretch/>
        </p:blipFill>
        <p:spPr bwMode="auto">
          <a:xfrm>
            <a:off x="3828930" y="4698139"/>
            <a:ext cx="1031445" cy="99435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G:\Рабочие документы\2019 - год\10 Октябрь\01.10 День пожилых\IMG_20190928_1134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69" r="16375"/>
          <a:stretch/>
        </p:blipFill>
        <p:spPr bwMode="auto">
          <a:xfrm>
            <a:off x="4838274" y="4973905"/>
            <a:ext cx="1357602" cy="106173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3563888" y="3081091"/>
            <a:ext cx="2376264" cy="79208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omic Sans MS" pitchFamily="66" charset="0"/>
              </a:rPr>
              <a:t>Детская районная Дума </a:t>
            </a:r>
            <a:r>
              <a:rPr lang="ru-RU" sz="1100" dirty="0" smtClean="0">
                <a:solidFill>
                  <a:srgbClr val="002060"/>
                </a:solidFill>
                <a:latin typeface="Comic Sans MS" pitchFamily="66" charset="0"/>
              </a:rPr>
              <a:t>Нижнекамского муниципального района</a:t>
            </a:r>
            <a:endParaRPr lang="ru-RU" sz="11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419872" y="2429249"/>
            <a:ext cx="2664296" cy="423687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omic Sans MS" pitchFamily="66" charset="0"/>
              </a:rPr>
              <a:t>Патриотическое направление</a:t>
            </a:r>
            <a:endParaRPr lang="ru-RU" sz="1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419872" y="4149079"/>
            <a:ext cx="2664296" cy="442387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omic Sans MS" pitchFamily="66" charset="0"/>
              </a:rPr>
              <a:t>Социальное направление</a:t>
            </a:r>
            <a:endParaRPr lang="ru-RU" sz="1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267544" y="3060261"/>
            <a:ext cx="2664296" cy="28690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omic Sans MS" pitchFamily="66" charset="0"/>
              </a:rPr>
              <a:t>Направление ЗОЖ</a:t>
            </a:r>
            <a:endParaRPr lang="ru-RU" sz="1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251520" y="3573016"/>
            <a:ext cx="2680320" cy="45005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omic Sans MS" pitchFamily="66" charset="0"/>
              </a:rPr>
              <a:t>Профилактика ПДД</a:t>
            </a:r>
            <a:endParaRPr lang="ru-RU" sz="1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6300192" y="3645024"/>
            <a:ext cx="2664296" cy="336166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omic Sans MS" pitchFamily="66" charset="0"/>
              </a:rPr>
              <a:t>Культурное направление</a:t>
            </a:r>
            <a:endParaRPr lang="ru-RU" sz="1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6289229" y="3016734"/>
            <a:ext cx="2664296" cy="40211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omic Sans MS" pitchFamily="66" charset="0"/>
              </a:rPr>
              <a:t>Экологическое направление</a:t>
            </a:r>
            <a:endParaRPr lang="ru-RU" sz="1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cxnSp>
        <p:nvCxnSpPr>
          <p:cNvPr id="10" name="Прямая со стрелкой 9"/>
          <p:cNvCxnSpPr>
            <a:stCxn id="6" idx="0"/>
            <a:endCxn id="12" idx="2"/>
          </p:cNvCxnSpPr>
          <p:nvPr/>
        </p:nvCxnSpPr>
        <p:spPr>
          <a:xfrm flipV="1">
            <a:off x="4752020" y="2852936"/>
            <a:ext cx="0" cy="228155"/>
          </a:xfrm>
          <a:prstGeom prst="straightConnector1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6" idx="2"/>
            <a:endCxn id="13" idx="0"/>
          </p:cNvCxnSpPr>
          <p:nvPr/>
        </p:nvCxnSpPr>
        <p:spPr>
          <a:xfrm>
            <a:off x="4752020" y="3873179"/>
            <a:ext cx="0" cy="275900"/>
          </a:xfrm>
          <a:prstGeom prst="straightConnector1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6" idx="3"/>
            <a:endCxn id="16" idx="1"/>
          </p:cNvCxnSpPr>
          <p:nvPr/>
        </p:nvCxnSpPr>
        <p:spPr>
          <a:xfrm>
            <a:off x="5940152" y="3477135"/>
            <a:ext cx="360040" cy="335972"/>
          </a:xfrm>
          <a:prstGeom prst="straightConnector1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6" idx="3"/>
            <a:endCxn id="17" idx="1"/>
          </p:cNvCxnSpPr>
          <p:nvPr/>
        </p:nvCxnSpPr>
        <p:spPr>
          <a:xfrm flipV="1">
            <a:off x="5940152" y="3217789"/>
            <a:ext cx="349077" cy="259346"/>
          </a:xfrm>
          <a:prstGeom prst="straightConnector1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5" idx="3"/>
          </p:cNvCxnSpPr>
          <p:nvPr/>
        </p:nvCxnSpPr>
        <p:spPr>
          <a:xfrm flipH="1">
            <a:off x="2931840" y="3477135"/>
            <a:ext cx="632048" cy="320906"/>
          </a:xfrm>
          <a:prstGeom prst="straightConnector1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 flipV="1">
            <a:off x="2931840" y="3203713"/>
            <a:ext cx="663870" cy="299600"/>
          </a:xfrm>
          <a:prstGeom prst="straightConnector1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7" name="Picture 3" descr="G:\Рабочие документы\2018 - год\12 Декабрь\08.12 Здоровая пробежка 2018\Здоровая пробежка фото\IMG_20181208_11060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37" r="18812" b="14602"/>
          <a:stretch/>
        </p:blipFill>
        <p:spPr bwMode="auto">
          <a:xfrm>
            <a:off x="683568" y="147414"/>
            <a:ext cx="2360843" cy="1135418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4" descr="G:\Рабочие документы\2018 - год\10 Октябрь\17.10.2018 Тропа здоровья уборка\00 IMG_20181017_16034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62" b="5148"/>
          <a:stretch/>
        </p:blipFill>
        <p:spPr bwMode="auto">
          <a:xfrm>
            <a:off x="6372200" y="1898211"/>
            <a:ext cx="1498269" cy="995489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5" descr="G:\Рабочие документы\2018 - год\09 Сентябрь\03.09 Акция - Помоги первокласснику безопасно прийти в школу 2018\Фото ДРД\7 сентябр ДРД - помоги первокласснику 2018 сентябрь\Лучшие\IMG-20180907-WA0012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08" t="19015" r="2807"/>
          <a:stretch/>
        </p:blipFill>
        <p:spPr bwMode="auto">
          <a:xfrm>
            <a:off x="1581039" y="4149080"/>
            <a:ext cx="1538323" cy="109045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6" descr="G:\Рабочие документы\2018 - год\09 Сентябрь\08.09 ДРД родник (июль)\ДРД родник - в контакте\005 IMG-20180908-WA000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910614"/>
            <a:ext cx="1424649" cy="1068487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G:\Рабочие документы\2018 - год\06 Июнь\1 июня День защиты дете\d78343bebe5bdb2ce3571d2cbce00bdf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3" t="22454" r="11877" b="11625"/>
          <a:stretch/>
        </p:blipFill>
        <p:spPr bwMode="auto">
          <a:xfrm>
            <a:off x="1331640" y="1856998"/>
            <a:ext cx="1746253" cy="103670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Рабочие документы\2018 - год\03 Март\Детство без границ\Остальные конкурсы по 516 приказу\Актив года 2018\Актив года Республика\Актив Года - задание 3\для песни\2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294" b="6052"/>
          <a:stretch/>
        </p:blipFill>
        <p:spPr bwMode="auto">
          <a:xfrm>
            <a:off x="3317290" y="122744"/>
            <a:ext cx="1038686" cy="112421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Рабочие документы\2018 - год\03 Март\Детство без границ\Остальные конкурсы по 516 приказу\Актив года 2018\Актив года Республика\Актив Года - задание 3\для песни\3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10" y="721847"/>
            <a:ext cx="1592000" cy="105022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Рабочие документы\2018 - год\03 Март\Детство без границ\Остальные конкурсы по 516 приказу\Актив года 2018\Актив года Республика\Актив Года - задание 3\для песни\4.jp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11" t="18453" r="587" b="5971"/>
          <a:stretch/>
        </p:blipFill>
        <p:spPr bwMode="auto">
          <a:xfrm>
            <a:off x="3347864" y="1601561"/>
            <a:ext cx="1077726" cy="75508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Рабочие документы\2018 - год\03 Март\Детство без границ\Остальные конкурсы по 516 приказу\Актив года 2018\Актив года Республика\Актив Года - задание 3\для песни\IMG_20180509_114158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7414"/>
            <a:ext cx="1026055" cy="76954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G:\Рабочие документы\2018 - год\10 Октябрь\29.10 100 летие Комсомола Чулман су\00IMG_20181029_160653.jpg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7" t="8423" r="1720"/>
          <a:stretch/>
        </p:blipFill>
        <p:spPr bwMode="auto">
          <a:xfrm>
            <a:off x="6321804" y="4149080"/>
            <a:ext cx="1490556" cy="109045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Рабочие документы\2017 - год\10 Октябрь 2017\Выборы ДРД 2017 октябрь\для ролика отчет\КОМИТЕТ по ПАТРИОТИЧЕСКОМУ восп\свеча памяти\Акция - Свеча Памяти 2017 май (69).jpg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51" b="21933"/>
          <a:stretch/>
        </p:blipFill>
        <p:spPr bwMode="auto">
          <a:xfrm>
            <a:off x="4860032" y="1601561"/>
            <a:ext cx="1237195" cy="75339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:\Рабочие документы\2017 - год\11 Ноябрь\Акция - 5 ноября День Народного единства\000 IMG_20171105_122744.jpg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46" t="11859" r="5564"/>
          <a:stretch/>
        </p:blipFill>
        <p:spPr bwMode="auto">
          <a:xfrm>
            <a:off x="7452320" y="4712041"/>
            <a:ext cx="1519381" cy="99436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G:\Рабочие документы\2018 - год\06 Июнь\12 июня День России\Мини футбол\00IMG_20180612_145635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7" t="14976" b="14364"/>
          <a:stretch/>
        </p:blipFill>
        <p:spPr bwMode="auto">
          <a:xfrm>
            <a:off x="171666" y="1116288"/>
            <a:ext cx="1736038" cy="97054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:\Рабочие документы\2018 - год\02 Февраль\Акция - Герои среди нас - к 23 февраля\000 IMG_20180222_173629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433" y="5445224"/>
            <a:ext cx="1493935" cy="109044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G:\Рабочие документы\2018 - год\06 Июнь\1.06 Акция Берегите сквер\000IMG_20180601_103856.jpg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76" t="8957"/>
          <a:stretch/>
        </p:blipFill>
        <p:spPr bwMode="auto">
          <a:xfrm>
            <a:off x="6359890" y="147414"/>
            <a:ext cx="1407106" cy="1061369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G:\Рабочие документы\2019 - год\11 Ноябрь\19.11 #ЩедрыйВторник 2019\IMG_20191120_144138.jpg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494" y="5651684"/>
            <a:ext cx="1584176" cy="883980"/>
          </a:xfrm>
          <a:prstGeom prst="round2DiagRect">
            <a:avLst>
              <a:gd name="adj1" fmla="val 21385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ДРД\Downloads\IMG_20201113_145214.jpg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056" y="5409711"/>
            <a:ext cx="1501270" cy="112595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G:\Рабочие документы\2020 -год\10 октябрь 2020\01.10 Соревнования ЗОЖ ПДД\IMG_20201001_152700.jpg"/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4"/>
          <a:stretch/>
        </p:blipFill>
        <p:spPr bwMode="auto">
          <a:xfrm>
            <a:off x="171666" y="4694307"/>
            <a:ext cx="1612469" cy="1148106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9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0" y="-27384"/>
            <a:ext cx="9179497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-27384"/>
            <a:ext cx="4169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658392"/>
            <a:ext cx="4169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</a:p>
        </p:txBody>
      </p:sp>
      <p:pic>
        <p:nvPicPr>
          <p:cNvPr id="6" name="Picture 3" descr="G:\Рабочие документы\2017 - год\09 Сентябрь 2017\Акция - Голубь мира\ДРД голубь\IMG-20170922-WA00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37"/>
          <a:stretch/>
        </p:blipFill>
        <p:spPr bwMode="auto">
          <a:xfrm>
            <a:off x="4096427" y="2936349"/>
            <a:ext cx="2317199" cy="1452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10197" y="404663"/>
            <a:ext cx="5760639" cy="23083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     Самым </a:t>
            </a:r>
            <a:r>
              <a:rPr lang="ru-RU" sz="1600" dirty="0">
                <a:cs typeface="Times New Roman" panose="02020603050405020304" pitchFamily="18" charset="0"/>
              </a:rPr>
              <a:t>важным и значимым </a:t>
            </a:r>
            <a:r>
              <a:rPr lang="ru-RU" sz="1600" dirty="0" smtClean="0">
                <a:cs typeface="Times New Roman" panose="02020603050405020304" pitchFamily="18" charset="0"/>
              </a:rPr>
              <a:t>направлением деятельности </a:t>
            </a:r>
            <a:r>
              <a:rPr lang="ru-RU" sz="1600" dirty="0">
                <a:cs typeface="Times New Roman" panose="02020603050405020304" pitchFamily="18" charset="0"/>
              </a:rPr>
              <a:t>ДОО «Детская районная Дума» </a:t>
            </a:r>
            <a:r>
              <a:rPr lang="ru-RU" sz="1600" dirty="0" smtClean="0">
                <a:cs typeface="Times New Roman" panose="02020603050405020304" pitchFamily="18" charset="0"/>
              </a:rPr>
              <a:t>является патриотическое</a:t>
            </a:r>
            <a:r>
              <a:rPr lang="ru-RU" sz="1600" dirty="0"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600" dirty="0" smtClean="0">
                <a:effectLst/>
                <a:cs typeface="Times New Roman" panose="02020603050405020304" pitchFamily="18" charset="0"/>
              </a:rPr>
              <a:t>    Патриотическое </a:t>
            </a:r>
            <a:r>
              <a:rPr lang="ru-RU" sz="1600" dirty="0">
                <a:effectLst/>
                <a:cs typeface="Times New Roman" panose="02020603050405020304" pitchFamily="18" charset="0"/>
              </a:rPr>
              <a:t>направление помогает организовать созидательный досуг детей, способствует воспитанию в духе морально-нравственных ценностей: чувства милосердия, сострадания и взаимопомощи, стремления трудиться на благо ближних</a:t>
            </a:r>
            <a:r>
              <a:rPr lang="ru-RU" sz="1600" dirty="0" smtClean="0">
                <a:effectLst/>
                <a:cs typeface="Times New Roman" panose="02020603050405020304" pitchFamily="18" charset="0"/>
              </a:rPr>
              <a:t>. Активистами ДРД по патриотическому направлению проводится около 20 мероприятий за год.</a:t>
            </a:r>
            <a:endParaRPr lang="tt-RU" sz="1600" dirty="0" smtClean="0">
              <a:effectLst/>
              <a:cs typeface="Times New Roman" panose="02020603050405020304" pitchFamily="18" charset="0"/>
            </a:endParaRPr>
          </a:p>
          <a:p>
            <a:pPr algn="just"/>
            <a:endParaRPr lang="tt-RU" sz="1600" dirty="0" smtClean="0">
              <a:effectLst>
                <a:glow rad="228600">
                  <a:schemeClr val="bg1">
                    <a:alpha val="40000"/>
                  </a:schemeClr>
                </a:glow>
              </a:effectLst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8BC1~1\AppData\Local\Temp\Rar$DR02.266\фото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150" y="3752795"/>
            <a:ext cx="2011500" cy="1506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ДРД\Desktop\Конкурс Растим патриотов.2019\день памяти и скорби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19" t="24510" r="6408" b="10062"/>
          <a:stretch/>
        </p:blipFill>
        <p:spPr bwMode="auto">
          <a:xfrm>
            <a:off x="4096427" y="5031435"/>
            <a:ext cx="2212061" cy="1471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ДРД\Desktop\Конкурс Растим патриотов.2019\герои среди нас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065"/>
          <a:stretch/>
        </p:blipFill>
        <p:spPr bwMode="auto">
          <a:xfrm>
            <a:off x="6686252" y="4357694"/>
            <a:ext cx="2261441" cy="1418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ДРД\Desktop\Конкурс Растим патриотов.2019\день героев 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030" r="8779"/>
          <a:stretch/>
        </p:blipFill>
        <p:spPr bwMode="auto">
          <a:xfrm>
            <a:off x="6606210" y="2214554"/>
            <a:ext cx="2387912" cy="1452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145850" y="4403526"/>
            <a:ext cx="2317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Акция «Голубь мира»</a:t>
            </a:r>
            <a:r>
              <a:rPr lang="ru-RU" sz="2000" dirty="0" smtClean="0">
                <a:cs typeface="Times New Roman" panose="02020603050405020304" pitchFamily="18" charset="0"/>
              </a:rPr>
              <a:t> 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13626" y="5786454"/>
            <a:ext cx="28156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Акция «Мы вас подправляем», приуроченная к Дню защитника Отечества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06210" y="3714752"/>
            <a:ext cx="231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День Героев Отечества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26850" y="6499077"/>
            <a:ext cx="231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День памяти и скорби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58828" y="5309921"/>
            <a:ext cx="27512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Акция «Обелиски нашей памяти»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pic>
        <p:nvPicPr>
          <p:cNvPr id="2050" name="Picture 2" descr="G:\Рабочие документы\2019 - год\05 Май\9 мая\Screenshot_2019-05-22-14-11-13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751" y="577592"/>
            <a:ext cx="1886009" cy="125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93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0" y="-2473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G:\Рабочие документы\2018 - год\05 Май\Стена Памяти реконструкция\Screenshot_20180505-204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764" y="4890084"/>
            <a:ext cx="2779114" cy="1563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-27384"/>
            <a:ext cx="4169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658392"/>
            <a:ext cx="4169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</a:p>
        </p:txBody>
      </p:sp>
      <p:pic>
        <p:nvPicPr>
          <p:cNvPr id="8" name="Picture 2" descr="C:\Users\ДРД\Desktop\Конкурс Растим патриотов.2019\письмо 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6" b="15215"/>
          <a:stretch/>
        </p:blipFill>
        <p:spPr bwMode="auto">
          <a:xfrm>
            <a:off x="6752528" y="1998220"/>
            <a:ext cx="2244210" cy="1286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ДРД\Desktop\Конкурс Растим патриотов.2019\жить и помнить 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088"/>
          <a:stretch/>
        </p:blipFill>
        <p:spPr bwMode="auto">
          <a:xfrm>
            <a:off x="6732240" y="188640"/>
            <a:ext cx="2232247" cy="1471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G:\Флешка - разобрать\000 Софья S\фото\_DSC63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875484"/>
            <a:ext cx="2808312" cy="1577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ДРД\Desktop\Конкурс Растим патриотов.2019\IMG_20180505_13133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809" y="3585251"/>
            <a:ext cx="2200458" cy="1650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15617" y="28146"/>
            <a:ext cx="56166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     Активисты ДРД организуют районные акции, с привлечением образовательных учреждений сельских поселений Нижнекамского муниципального района: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>
                <a:cs typeface="Times New Roman" panose="02020603050405020304" pitchFamily="18" charset="0"/>
              </a:rPr>
              <a:t>акция «Жить и помнить». </a:t>
            </a:r>
            <a:r>
              <a:rPr lang="ru-RU" sz="1600" dirty="0">
                <a:cs typeface="Times New Roman" panose="02020603050405020304" pitchFamily="18" charset="0"/>
              </a:rPr>
              <a:t>Основной целью данной акции является б</a:t>
            </a:r>
            <a:r>
              <a:rPr lang="ru-RU" sz="1600" dirty="0">
                <a:ea typeface="Times New Roman"/>
                <a:cs typeface="Times New Roman" panose="02020603050405020304" pitchFamily="18" charset="0"/>
              </a:rPr>
              <a:t>лагоустройство и уход мест захоронения ветеранов Великой Отечественной войны 1941-1945 </a:t>
            </a:r>
            <a:r>
              <a:rPr lang="ru-RU" sz="1600" dirty="0" err="1">
                <a:ea typeface="Times New Roman"/>
                <a:cs typeface="Times New Roman" panose="02020603050405020304" pitchFamily="18" charset="0"/>
              </a:rPr>
              <a:t>гг</a:t>
            </a:r>
            <a:r>
              <a:rPr lang="ru-RU" sz="1600" dirty="0"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a typeface="Times New Roman"/>
                <a:cs typeface="Times New Roman" panose="02020603050405020304" pitchFamily="18" charset="0"/>
              </a:rPr>
              <a:t>;        </a:t>
            </a:r>
          </a:p>
          <a:p>
            <a:pPr algn="just"/>
            <a:r>
              <a:rPr lang="ru-RU" sz="1600" dirty="0" smtClean="0">
                <a:ea typeface="Times New Roman"/>
                <a:cs typeface="Times New Roman" panose="02020603050405020304" pitchFamily="18" charset="0"/>
              </a:rPr>
              <a:t> - </a:t>
            </a:r>
            <a:r>
              <a:rPr lang="ru-RU" sz="1600" b="1" dirty="0" smtClean="0">
                <a:cs typeface="Times New Roman" panose="02020603050405020304" pitchFamily="18" charset="0"/>
              </a:rPr>
              <a:t>акция «Письмо из дома». </a:t>
            </a:r>
            <a:r>
              <a:rPr lang="ru-RU" sz="1600" dirty="0" smtClean="0">
                <a:solidFill>
                  <a:srgbClr val="000000"/>
                </a:solidFill>
                <a:ea typeface="Times New Roman"/>
                <a:cs typeface="Times New Roman" panose="02020603050405020304" pitchFamily="18" charset="0"/>
              </a:rPr>
              <a:t>Целью которой является вовлечение </a:t>
            </a:r>
            <a:r>
              <a:rPr lang="ru-RU" sz="1600" dirty="0">
                <a:solidFill>
                  <a:srgbClr val="000000"/>
                </a:solidFill>
                <a:ea typeface="Times New Roman"/>
                <a:cs typeface="Times New Roman" panose="02020603050405020304" pitchFamily="18" charset="0"/>
              </a:rPr>
              <a:t>детей и подростков в общественно-значимую деятельность, формирования их гражданской, патриотической позиции</a:t>
            </a:r>
            <a:r>
              <a:rPr lang="ru-RU" sz="1600" dirty="0" smtClean="0">
                <a:solidFill>
                  <a:srgbClr val="000000"/>
                </a:solidFill>
                <a:ea typeface="Times New Roman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ea typeface="Times New Roman"/>
                <a:cs typeface="Times New Roman" panose="02020603050405020304" pitchFamily="18" charset="0"/>
              </a:rPr>
              <a:t>  </a:t>
            </a:r>
            <a:r>
              <a:rPr lang="ru-RU" sz="1600" dirty="0">
                <a:ea typeface="Times New Roman"/>
                <a:cs typeface="Times New Roman" panose="02020603050405020304" pitchFamily="18" charset="0"/>
              </a:rPr>
              <a:t>моральной поддержки солдат срочной </a:t>
            </a:r>
            <a:r>
              <a:rPr lang="ru-RU" sz="1600" dirty="0" smtClean="0">
                <a:ea typeface="Times New Roman"/>
                <a:cs typeface="Times New Roman" panose="02020603050405020304" pitchFamily="18" charset="0"/>
              </a:rPr>
              <a:t>службы</a:t>
            </a:r>
            <a:r>
              <a:rPr lang="ru-RU" sz="1600" dirty="0" smtClean="0">
                <a:solidFill>
                  <a:srgbClr val="000000"/>
                </a:solidFill>
                <a:ea typeface="Times New Roman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rgbClr val="000000"/>
              </a:solidFill>
              <a:ea typeface="Times New Roman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1600" b="1" dirty="0">
                <a:cs typeface="Times New Roman" panose="02020603050405020304" pitchFamily="18" charset="0"/>
              </a:rPr>
              <a:t>а</a:t>
            </a:r>
            <a:r>
              <a:rPr lang="ru-RU" sz="1600" b="1" dirty="0" smtClean="0">
                <a:cs typeface="Times New Roman" panose="02020603050405020304" pitchFamily="18" charset="0"/>
              </a:rPr>
              <a:t>кция «Георгиевская ленточка». </a:t>
            </a:r>
            <a:r>
              <a:rPr lang="ru-RU" sz="1600" dirty="0" smtClean="0">
                <a:cs typeface="Times New Roman" panose="02020603050405020304" pitchFamily="18" charset="0"/>
              </a:rPr>
              <a:t>Активистами района раздается более 5000 георгиевских ленточек;</a:t>
            </a:r>
          </a:p>
          <a:p>
            <a:pPr lvl="0" algn="just"/>
            <a:r>
              <a:rPr lang="ru-RU" sz="1600" dirty="0" smtClean="0">
                <a:cs typeface="Times New Roman" panose="02020603050405020304" pitchFamily="18" charset="0"/>
              </a:rPr>
              <a:t>-    </a:t>
            </a:r>
            <a:r>
              <a:rPr lang="ru-RU" sz="1600" b="1" dirty="0" smtClean="0">
                <a:cs typeface="Times New Roman" panose="02020603050405020304" pitchFamily="18" charset="0"/>
              </a:rPr>
              <a:t>акция «Стена Памяти». </a:t>
            </a:r>
            <a:r>
              <a:rPr lang="ru-RU" sz="1600" dirty="0" smtClean="0">
                <a:cs typeface="Times New Roman" panose="02020603050405020304" pitchFamily="18" charset="0"/>
              </a:rPr>
              <a:t>Каждый год перед празднованием Дня Победы активисты съезжаются на реставрацию </a:t>
            </a:r>
            <a:r>
              <a:rPr lang="ru-RU" sz="1600" dirty="0">
                <a:solidFill>
                  <a:srgbClr val="000000"/>
                </a:solidFill>
                <a:ea typeface="Calibri"/>
                <a:cs typeface="Times New Roman"/>
              </a:rPr>
              <a:t>внешнего облика плит, </a:t>
            </a:r>
            <a:r>
              <a:rPr lang="ru-RU" sz="1600" dirty="0" smtClean="0">
                <a:solidFill>
                  <a:srgbClr val="000000"/>
                </a:solidFill>
                <a:ea typeface="Calibri"/>
                <a:cs typeface="Times New Roman"/>
              </a:rPr>
              <a:t>на которых изображены события Великой Отечественной войны. Плиты установлены </a:t>
            </a:r>
            <a:r>
              <a:rPr lang="ru-RU" sz="1600" dirty="0">
                <a:ea typeface="Calibri"/>
                <a:cs typeface="Times New Roman"/>
              </a:rPr>
              <a:t>на Майской горе </a:t>
            </a:r>
            <a:r>
              <a:rPr lang="ru-RU" sz="1600" dirty="0">
                <a:solidFill>
                  <a:srgbClr val="000000"/>
                </a:solidFill>
                <a:ea typeface="Calibri"/>
                <a:cs typeface="Times New Roman"/>
              </a:rPr>
              <a:t>вдоль  дороги  в  районе села </a:t>
            </a:r>
            <a:r>
              <a:rPr lang="ru-RU" sz="1600" dirty="0" smtClean="0">
                <a:solidFill>
                  <a:srgbClr val="000000"/>
                </a:solidFill>
                <a:ea typeface="Calibri"/>
                <a:cs typeface="Times New Roman"/>
              </a:rPr>
              <a:t>Шереметьевка.</a:t>
            </a:r>
            <a:endParaRPr lang="ru-RU" sz="1600" dirty="0" smtClean="0"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effectLst>
                <a:glow rad="228600">
                  <a:schemeClr val="bg1">
                    <a:alpha val="40000"/>
                  </a:schemeClr>
                </a:glow>
              </a:effectLst>
              <a:cs typeface="Times New Roman" panose="02020603050405020304" pitchFamily="18" charset="0"/>
            </a:endParaRPr>
          </a:p>
          <a:p>
            <a:pPr algn="just"/>
            <a:endParaRPr lang="tt-RU" sz="1600" dirty="0" smtClean="0">
              <a:effectLst>
                <a:glow rad="228600">
                  <a:schemeClr val="bg1">
                    <a:alpha val="40000"/>
                  </a:schemeClr>
                </a:glow>
              </a:effectLst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87624" y="6433591"/>
            <a:ext cx="2808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ea typeface="Calibri"/>
              </a:rPr>
              <a:t>Акция «Георгиевская ленточка»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45961" y="1681063"/>
            <a:ext cx="24048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ea typeface="Calibri"/>
              </a:rPr>
              <a:t>Акция «Жить и помнить»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645961" y="3265239"/>
            <a:ext cx="24048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ea typeface="Calibri"/>
              </a:rPr>
              <a:t>Акция «Письмо из дома»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110209" y="6433591"/>
            <a:ext cx="18566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ea typeface="Calibri"/>
              </a:rPr>
              <a:t>Стена Памяти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1662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1" y="-27384"/>
            <a:ext cx="9144001" cy="688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-27384"/>
            <a:ext cx="4169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658392"/>
            <a:ext cx="4169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616" y="332656"/>
            <a:ext cx="53945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     Активисты ДРД проводят акции на «День народного единства», «День Конституции Республики Татарстан», «День России», «День Республики Татарстан». Ребята раздают ленты </a:t>
            </a:r>
            <a:r>
              <a:rPr lang="ru-RU" sz="1600" dirty="0" err="1" smtClean="0">
                <a:cs typeface="Times New Roman" panose="02020603050405020304" pitchFamily="18" charset="0"/>
              </a:rPr>
              <a:t>триколор</a:t>
            </a:r>
            <a:r>
              <a:rPr lang="ru-RU" sz="1600" dirty="0" smtClean="0">
                <a:cs typeface="Times New Roman" panose="02020603050405020304" pitchFamily="18" charset="0"/>
              </a:rPr>
              <a:t>, принимают участие в праздничном мероприятии.</a:t>
            </a:r>
          </a:p>
          <a:p>
            <a:pPr algn="just"/>
            <a:endParaRPr lang="ru-RU" sz="1600" dirty="0">
              <a:effectLst>
                <a:glow rad="228600">
                  <a:schemeClr val="bg1">
                    <a:alpha val="40000"/>
                  </a:schemeClr>
                </a:glow>
              </a:effectLst>
              <a:cs typeface="Times New Roman" panose="02020603050405020304" pitchFamily="18" charset="0"/>
            </a:endParaRPr>
          </a:p>
          <a:p>
            <a:pPr algn="just"/>
            <a:endParaRPr lang="tt-RU" sz="1600" dirty="0" smtClean="0">
              <a:effectLst>
                <a:glow rad="228600">
                  <a:schemeClr val="bg1">
                    <a:alpha val="40000"/>
                  </a:schemeClr>
                </a:glow>
              </a:effectLst>
              <a:cs typeface="Times New Roman" panose="02020603050405020304" pitchFamily="18" charset="0"/>
            </a:endParaRPr>
          </a:p>
        </p:txBody>
      </p:sp>
      <p:pic>
        <p:nvPicPr>
          <p:cNvPr id="13" name="Picture 3" descr="G:\Рабочие документы\2017 - год\11 Ноябрь\Акция - 5 ноября День Народного единства\000 IMG_20171105_12274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0" t="8191" r="6170"/>
          <a:stretch/>
        </p:blipFill>
        <p:spPr bwMode="auto">
          <a:xfrm>
            <a:off x="6544507" y="476672"/>
            <a:ext cx="2387912" cy="1361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ДРД\Desktop\Attachments_sch1566@yandex.ru_2020-11-09_10-40-11\IMG_20201109_09333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2" t="20972" r="7010" b="8131"/>
          <a:stretch/>
        </p:blipFill>
        <p:spPr bwMode="auto">
          <a:xfrm>
            <a:off x="1763688" y="2156502"/>
            <a:ext cx="2640660" cy="1715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Рабочие документы\2019 - год\08 Август\30.08 Акция Мой Татарстан\IMG_20190830_17062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5" r="20655"/>
          <a:stretch/>
        </p:blipFill>
        <p:spPr bwMode="auto">
          <a:xfrm>
            <a:off x="1763689" y="4650849"/>
            <a:ext cx="2113254" cy="1801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Рабочие документы\2018 - год\06 Июнь\12 июня День России\Акция Я - патриот\00IMG_20180612_09344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878" y="3489821"/>
            <a:ext cx="2319171" cy="1739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Рабочие документы\2017 - год\11 Ноябрь\Акция - 4 ноября День Народного единства\IMG_20171104_10155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0" r="11257"/>
          <a:stretch/>
        </p:blipFill>
        <p:spPr bwMode="auto">
          <a:xfrm>
            <a:off x="4669905" y="1426550"/>
            <a:ext cx="2259687" cy="1974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916635" y="2002614"/>
            <a:ext cx="231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День народного единства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63688" y="3872238"/>
            <a:ext cx="264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День Конституции Республики Татарстан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91680" y="6452410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День Республики </a:t>
            </a:r>
            <a:r>
              <a:rPr lang="ru-RU" sz="1400" dirty="0">
                <a:cs typeface="Times New Roman" panose="02020603050405020304" pitchFamily="18" charset="0"/>
              </a:rPr>
              <a:t>Т</a:t>
            </a:r>
            <a:r>
              <a:rPr lang="ru-RU" sz="1400" dirty="0" smtClean="0">
                <a:cs typeface="Times New Roman" panose="02020603050405020304" pitchFamily="18" charset="0"/>
              </a:rPr>
              <a:t>атарстан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26801" y="5301208"/>
            <a:ext cx="2317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День России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pic>
        <p:nvPicPr>
          <p:cNvPr id="2051" name="Picture 3" descr="G:\Рабочие документы\2020 -год\08 август 2020\22.08 День города\IMG-20200822-WA004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905" y="4650849"/>
            <a:ext cx="2403316" cy="1802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17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1" y="-27385"/>
            <a:ext cx="9144001" cy="6887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-27384"/>
            <a:ext cx="4169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658392"/>
            <a:ext cx="4169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31640" y="0"/>
            <a:ext cx="59046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b="1" dirty="0">
                <a:solidFill>
                  <a:srgbClr val="C00000"/>
                </a:solidFill>
                <a:ea typeface="Calibri"/>
                <a:cs typeface="Times New Roman" panose="02020603050405020304" pitchFamily="18" charset="0"/>
              </a:rPr>
              <a:t>День Победы</a:t>
            </a:r>
            <a:endParaRPr lang="ru-RU" sz="1600" dirty="0">
              <a:solidFill>
                <a:prstClr val="black"/>
              </a:solidFill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a typeface="Calibri"/>
                <a:cs typeface="Times New Roman" panose="02020603050405020304" pitchFamily="18" charset="0"/>
              </a:rPr>
              <a:t>     9 Мая значимое и яркое событие не только для всей страны, но и для активистов Детской районной Думы. Именно этот день является фундаментом патриотического воспитания подрастающего поколения.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a typeface="Calibri"/>
                <a:cs typeface="Times New Roman" panose="02020603050405020304" pitchFamily="18" charset="0"/>
              </a:rPr>
              <a:t>     С </a:t>
            </a:r>
            <a:r>
              <a:rPr lang="ru-RU" sz="1600" dirty="0">
                <a:ea typeface="Calibri"/>
                <a:cs typeface="Times New Roman" panose="02020603050405020304" pitchFamily="18" charset="0"/>
              </a:rPr>
              <a:t>самого </a:t>
            </a:r>
            <a:r>
              <a:rPr lang="ru-RU" sz="1600" dirty="0" smtClean="0">
                <a:ea typeface="Calibri"/>
                <a:cs typeface="Times New Roman" panose="02020603050405020304" pitchFamily="18" charset="0"/>
              </a:rPr>
              <a:t>утра активисты ДРД встречают </a:t>
            </a:r>
            <a:r>
              <a:rPr lang="ru-RU" sz="1600" dirty="0">
                <a:ea typeface="Calibri"/>
                <a:cs typeface="Times New Roman" panose="02020603050405020304" pitchFamily="18" charset="0"/>
              </a:rPr>
              <a:t>ветеранов, тружеников тыла и детей </a:t>
            </a:r>
            <a:r>
              <a:rPr lang="ru-RU" sz="1600" dirty="0" smtClean="0">
                <a:ea typeface="Calibri"/>
                <a:cs typeface="Times New Roman" panose="02020603050405020304" pitchFamily="18" charset="0"/>
              </a:rPr>
              <a:t>войны. Дарят цветы и говорят «СПАСИБО» нашим Героям, помогают и сопровождают их в </a:t>
            </a:r>
            <a:r>
              <a:rPr lang="ru-RU" sz="1600" dirty="0">
                <a:ea typeface="Calibri"/>
                <a:cs typeface="Times New Roman" panose="02020603050405020304" pitchFamily="18" charset="0"/>
              </a:rPr>
              <a:t>течение праздника. </a:t>
            </a:r>
            <a:endParaRPr lang="ru-RU" sz="1600" dirty="0" smtClean="0"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a typeface="Calibri"/>
                <a:cs typeface="Times New Roman" panose="02020603050405020304" pitchFamily="18" charset="0"/>
              </a:rPr>
              <a:t>     Для самых маленьких жителей Камских Полян активисты проводят акцию «Будь патриотом», с ветеранами и представителями власти высаживают деревья «Аллея памяти», в вечернее время организуют акцию «Свеча Памяти», где каждый житель поселка может зажечь свечу и почтить память героев </a:t>
            </a:r>
            <a:r>
              <a:rPr lang="ru-RU" sz="1600" dirty="0">
                <a:ea typeface="Calibri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ea typeface="Calibri"/>
                <a:cs typeface="Times New Roman" panose="02020603050405020304" pitchFamily="18" charset="0"/>
              </a:rPr>
              <a:t>еликой Отечественной войны.</a:t>
            </a:r>
          </a:p>
        </p:txBody>
      </p:sp>
      <p:pic>
        <p:nvPicPr>
          <p:cNvPr id="15" name="Picture 3" descr="C:\Users\ДРД\Desktop\Аллея Памяти\IMG_20190509_1050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482"/>
          <a:stretch/>
        </p:blipFill>
        <p:spPr bwMode="auto">
          <a:xfrm>
            <a:off x="4355976" y="3566621"/>
            <a:ext cx="1653261" cy="1374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G:\Рабочие документы\2019 - год\05 Май\Свеча памяти\IMG_20190509_20080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753"/>
          <a:stretch/>
        </p:blipFill>
        <p:spPr bwMode="auto">
          <a:xfrm>
            <a:off x="5864205" y="5229200"/>
            <a:ext cx="2274414" cy="1361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ДРД\Desktop\Будь патриотом\IMG_20190509_11155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22" t="7879" r="10156" b="6198"/>
          <a:stretch/>
        </p:blipFill>
        <p:spPr bwMode="auto">
          <a:xfrm>
            <a:off x="3419872" y="5197381"/>
            <a:ext cx="1584176" cy="1433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ДРД\Desktop\Конкурс Растим патриотов.2019\9 мая 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56" t="7308" r="15619" b="4420"/>
          <a:stretch/>
        </p:blipFill>
        <p:spPr bwMode="auto">
          <a:xfrm>
            <a:off x="7236296" y="116632"/>
            <a:ext cx="1803412" cy="1658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ДРД\Desktop\Конкурс Растим патриотов.2019\9 мая 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6" r="15405"/>
          <a:stretch/>
        </p:blipFill>
        <p:spPr bwMode="auto">
          <a:xfrm>
            <a:off x="7678644" y="1938407"/>
            <a:ext cx="1340304" cy="1439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9" descr="C:\Users\ДРД\Desktop\Свеча памяти\IMG_20190509_194526 - копия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609" y="3573016"/>
            <a:ext cx="1902069" cy="1366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ДРД\Desktop\Конкурс Растим патриотов.2019\цветы ветеранам 3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62" t="7821"/>
          <a:stretch/>
        </p:blipFill>
        <p:spPr bwMode="auto">
          <a:xfrm>
            <a:off x="1187624" y="5229200"/>
            <a:ext cx="1803412" cy="1368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89252" y="6453336"/>
            <a:ext cx="2142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Акция «Цветы ветерану»</a:t>
            </a:r>
            <a:r>
              <a:rPr lang="ru-RU" sz="2000" dirty="0" smtClean="0">
                <a:cs typeface="Times New Roman" panose="02020603050405020304" pitchFamily="18" charset="0"/>
              </a:rPr>
              <a:t> 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11959" y="4797152"/>
            <a:ext cx="1944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Акция «Аллея Памяти»</a:t>
            </a:r>
            <a:r>
              <a:rPr lang="ru-RU" sz="2000" dirty="0" smtClean="0">
                <a:cs typeface="Times New Roman" panose="02020603050405020304" pitchFamily="18" charset="0"/>
              </a:rPr>
              <a:t> 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64205" y="6430698"/>
            <a:ext cx="2317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Акция «Свеча Памяти»</a:t>
            </a:r>
            <a:r>
              <a:rPr lang="ru-RU" sz="2000" dirty="0" smtClean="0">
                <a:cs typeface="Times New Roman" panose="02020603050405020304" pitchFamily="18" charset="0"/>
              </a:rPr>
              <a:t> 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53360" y="6459745"/>
            <a:ext cx="2317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Акция «Будь Патриотом»</a:t>
            </a:r>
            <a:r>
              <a:rPr lang="ru-RU" sz="2000" dirty="0" smtClean="0">
                <a:cs typeface="Times New Roman" panose="02020603050405020304" pitchFamily="18" charset="0"/>
              </a:rPr>
              <a:t> </a:t>
            </a:r>
            <a:endParaRPr lang="ru-RU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67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1" y="-27384"/>
            <a:ext cx="9144001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-27384"/>
            <a:ext cx="4169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658392"/>
            <a:ext cx="4169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05617" y="404664"/>
            <a:ext cx="540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dirty="0" smtClean="0">
                <a:ea typeface="Calibri"/>
                <a:cs typeface="Times New Roman" panose="02020603050405020304" pitchFamily="18" charset="0"/>
              </a:rPr>
              <a:t>     Стало традицией организация встреч активистов ДРД с ветеранами ВОВ, тружениками тыла, создание видеороликов о Героях земляках, проведение тематических уроков для обучающихся объединений ЦДТ Радуга. </a:t>
            </a:r>
          </a:p>
        </p:txBody>
      </p:sp>
      <p:pic>
        <p:nvPicPr>
          <p:cNvPr id="13" name="Picture 4" descr="C:\Users\ДРД\Desktop\Конкурс Растим патриотов.2019\день героя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398" y="259947"/>
            <a:ext cx="2223097" cy="1667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ДРД\Desktop\IMG-20191009-WA00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39"/>
          <a:stretch/>
        </p:blipFill>
        <p:spPr bwMode="auto">
          <a:xfrm>
            <a:off x="4078360" y="1556792"/>
            <a:ext cx="2404802" cy="1476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ДРД\Desktop\Конкурс Растим патриотов.2019\встреча с ветераном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094"/>
          <a:stretch/>
        </p:blipFill>
        <p:spPr bwMode="auto">
          <a:xfrm>
            <a:off x="6682263" y="3278920"/>
            <a:ext cx="2381506" cy="1508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Рабочие документы\2018 - год\09 Сентябрь\01.09 Беслан\IMG_20180907_16263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7" t="23513"/>
          <a:stretch/>
        </p:blipFill>
        <p:spPr bwMode="auto">
          <a:xfrm>
            <a:off x="1403648" y="5083248"/>
            <a:ext cx="2232558" cy="1356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Рабочие документы\2020 -год\03 март 2020\17 марта Суворов\IMG_20200317_16225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386657"/>
            <a:ext cx="2195208" cy="164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Рабочие документы\2020 -год\03 март 2020\17 марта Суворов\IMG_20200317_16214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360" y="4212642"/>
            <a:ext cx="2154828" cy="1616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03649" y="4005064"/>
            <a:ext cx="2195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Урок «Герои – земляки»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14860" y="1897087"/>
            <a:ext cx="2068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cs typeface="Times New Roman" panose="02020603050405020304" pitchFamily="18" charset="0"/>
              </a:rPr>
              <a:t>День Героев Отечества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78359" y="3017310"/>
            <a:ext cx="2404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ea typeface="Calibri"/>
              </a:rPr>
              <a:t>100-летие 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a typeface="Calibri"/>
              </a:rPr>
              <a:t>Михаила Калашникова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16549" y="6381328"/>
            <a:ext cx="25694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ea typeface="Calibri"/>
              </a:rPr>
              <a:t>Сталинградская Битва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312964" y="4787207"/>
            <a:ext cx="28033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2E2E2E"/>
                </a:solidFill>
                <a:cs typeface="Times New Roman" panose="02020603050405020304" pitchFamily="18" charset="0"/>
              </a:rPr>
              <a:t>Встреча </a:t>
            </a:r>
            <a:r>
              <a:rPr lang="ru-RU" sz="1400" dirty="0">
                <a:solidFill>
                  <a:srgbClr val="2E2E2E"/>
                </a:solidFill>
                <a:cs typeface="Times New Roman" panose="02020603050405020304" pitchFamily="18" charset="0"/>
              </a:rPr>
              <a:t>с </a:t>
            </a:r>
            <a:r>
              <a:rPr lang="ru-RU" sz="1400" dirty="0" smtClean="0">
                <a:solidFill>
                  <a:srgbClr val="2E2E2E"/>
                </a:solidFill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E2E2E"/>
                </a:solidFill>
                <a:cs typeface="Times New Roman" panose="02020603050405020304" pitchFamily="18" charset="0"/>
              </a:rPr>
              <a:t>Надеждой Трофимовной </a:t>
            </a:r>
            <a:r>
              <a:rPr lang="ru-RU" sz="1400" dirty="0" smtClean="0">
                <a:solidFill>
                  <a:srgbClr val="2E2E2E"/>
                </a:solidFill>
                <a:cs typeface="Times New Roman" panose="02020603050405020304" pitchFamily="18" charset="0"/>
              </a:rPr>
              <a:t>Медведевой (труженица тыла) и </a:t>
            </a:r>
            <a:r>
              <a:rPr lang="ru-RU" sz="1400" dirty="0">
                <a:solidFill>
                  <a:srgbClr val="2E2E2E"/>
                </a:solidFill>
                <a:cs typeface="Times New Roman" panose="02020603050405020304" pitchFamily="18" charset="0"/>
              </a:rPr>
              <a:t>учителем начальных классов </a:t>
            </a:r>
            <a:r>
              <a:rPr lang="ru-RU" sz="1400" dirty="0" err="1">
                <a:solidFill>
                  <a:srgbClr val="2E2E2E"/>
                </a:solidFill>
                <a:cs typeface="Times New Roman" panose="02020603050405020304" pitchFamily="18" charset="0"/>
              </a:rPr>
              <a:t>Камскополянской</a:t>
            </a:r>
            <a:r>
              <a:rPr lang="ru-RU" sz="1400" dirty="0">
                <a:solidFill>
                  <a:srgbClr val="2E2E2E"/>
                </a:solidFill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2E2E2E"/>
                </a:solidFill>
                <a:cs typeface="Times New Roman" panose="02020603050405020304" pitchFamily="18" charset="0"/>
              </a:rPr>
              <a:t>средней школы №2</a:t>
            </a:r>
            <a:r>
              <a:rPr lang="ru-RU" sz="1400" dirty="0">
                <a:solidFill>
                  <a:srgbClr val="2E2E2E"/>
                </a:solidFill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2E2E2E"/>
                </a:solidFill>
                <a:cs typeface="Times New Roman" panose="02020603050405020304" pitchFamily="18" charset="0"/>
              </a:rPr>
              <a:t>Председателем </a:t>
            </a:r>
            <a:r>
              <a:rPr lang="ru-RU" sz="1400" dirty="0">
                <a:solidFill>
                  <a:srgbClr val="2E2E2E"/>
                </a:solidFill>
                <a:cs typeface="Times New Roman" panose="02020603050405020304" pitchFamily="18" charset="0"/>
              </a:rPr>
              <a:t>Общества </a:t>
            </a:r>
            <a:r>
              <a:rPr lang="ru-RU" sz="1400" dirty="0" smtClean="0">
                <a:solidFill>
                  <a:srgbClr val="2E2E2E"/>
                </a:solidFill>
                <a:cs typeface="Times New Roman" panose="02020603050405020304" pitchFamily="18" charset="0"/>
              </a:rPr>
              <a:t>Чернобыльцев </a:t>
            </a:r>
            <a:r>
              <a:rPr lang="ru-RU" sz="1400" dirty="0">
                <a:solidFill>
                  <a:srgbClr val="2E2E2E"/>
                </a:solidFill>
                <a:cs typeface="Times New Roman" panose="02020603050405020304" pitchFamily="18" charset="0"/>
              </a:rPr>
              <a:t>Татьяной Александровной Орёл.</a:t>
            </a:r>
            <a:endParaRPr lang="ru-RU" sz="1400" dirty="0"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90020" y="5810305"/>
            <a:ext cx="24048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ea typeface="Calibri"/>
              </a:rPr>
              <a:t>290 лет со дня рождения Генералиссимуса </a:t>
            </a:r>
            <a:r>
              <a:rPr lang="ru-RU" sz="1400" dirty="0" err="1" smtClean="0">
                <a:ea typeface="Calibri"/>
              </a:rPr>
              <a:t>А.В.Суворова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2031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10876" r="33795" b="18427"/>
          <a:stretch/>
        </p:blipFill>
        <p:spPr bwMode="auto">
          <a:xfrm>
            <a:off x="-1" y="-4482"/>
            <a:ext cx="9144001" cy="686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:\Рабочие документы\2018 - год\06 Июнь\1.06 Акция Берегите сквер\000IMG_20180601_1038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24754"/>
            <a:ext cx="2304256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G:\Рабочие документы\2018 - год\12 Декабрь\21.12 Ловушка BQ\00Screenshot_20181223-0855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8785"/>
          <a:stretch/>
        </p:blipFill>
        <p:spPr bwMode="auto">
          <a:xfrm>
            <a:off x="3903627" y="4553535"/>
            <a:ext cx="2120409" cy="1674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Рабочие документы\2020 -год\09 сентябрь 2020\28.09 Создать и сберечь ЭКО парк\IMG_20200928_1606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282341"/>
            <a:ext cx="2041549" cy="1531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7504" y="-27384"/>
            <a:ext cx="41696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</a:t>
            </a:r>
          </a:p>
        </p:txBody>
      </p:sp>
      <p:pic>
        <p:nvPicPr>
          <p:cNvPr id="6" name="Picture 2" descr="C:\Users\ДРД\Desktop\Конкурс Город под защитой детства\КАзань 2017 октябрь\Фото с акции\IMG_20171025_140403.jpg"/>
          <p:cNvPicPr>
            <a:picLocks noChangeAspect="1" noChangeArrowheads="1"/>
          </p:cNvPicPr>
          <p:nvPr/>
        </p:nvPicPr>
        <p:blipFill rotWithShape="1">
          <a:blip r:embed="rId7" cstate="print"/>
          <a:srcRect l="12043" t="2475" r="10731"/>
          <a:stretch/>
        </p:blipFill>
        <p:spPr bwMode="auto">
          <a:xfrm>
            <a:off x="6413543" y="4221088"/>
            <a:ext cx="2190903" cy="1556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7544" y="2658392"/>
            <a:ext cx="4169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71800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 descr="C:\Users\ДРД\Desktop\Новая папка\001 IMG_20180712_140255.jpg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40" t="19041" r="22287"/>
          <a:stretch/>
        </p:blipFill>
        <p:spPr bwMode="auto">
          <a:xfrm>
            <a:off x="1987174" y="4926167"/>
            <a:ext cx="1602178" cy="1549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724606" y="6479057"/>
            <a:ext cx="21273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Акция «Чистые родники»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4183907" y="6224128"/>
            <a:ext cx="1559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Акция </a:t>
            </a:r>
            <a:r>
              <a:rPr lang="ru-RU" sz="1600" dirty="0" smtClean="0"/>
              <a:t>«</a:t>
            </a:r>
            <a:r>
              <a:rPr lang="ru-RU" sz="1400" dirty="0" smtClean="0"/>
              <a:t>Ловушка</a:t>
            </a:r>
            <a:r>
              <a:rPr lang="ru-RU" sz="1600" dirty="0" smtClean="0"/>
              <a:t>»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173016" y="5777880"/>
            <a:ext cx="2793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Акция «Чистый город начинается с тебя»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6761899" y="3803151"/>
            <a:ext cx="2274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Акция «Создать и сберечь»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6965799" y="1998132"/>
            <a:ext cx="2032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Акция «Берегите сквер»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259632" y="73069"/>
            <a:ext cx="54006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Основной целью экологической деятельности ДРД является </a:t>
            </a:r>
            <a:r>
              <a:rPr lang="ru-RU" sz="1600" dirty="0"/>
              <a:t>привлечение внимания детей к проблеме загрязнения окружающей среды, формирование экологической культуры и бережного отношения к </a:t>
            </a:r>
            <a:r>
              <a:rPr lang="ru-RU" sz="1600" dirty="0" smtClean="0"/>
              <a:t>природе, создание </a:t>
            </a:r>
            <a:r>
              <a:rPr lang="ru-RU" sz="1600" dirty="0"/>
              <a:t>благоприятных условий </a:t>
            </a:r>
            <a:r>
              <a:rPr lang="ru-RU" sz="1600" dirty="0" smtClean="0"/>
              <a:t>для </a:t>
            </a:r>
            <a:r>
              <a:rPr lang="ru-RU" sz="1600" dirty="0"/>
              <a:t>нравственного, трудового воспитания </a:t>
            </a:r>
            <a:r>
              <a:rPr lang="ru-RU" sz="1600" dirty="0" smtClean="0"/>
              <a:t>детей </a:t>
            </a:r>
            <a:r>
              <a:rPr lang="ru-RU" sz="1600" dirty="0"/>
              <a:t>через совместную </a:t>
            </a:r>
            <a:r>
              <a:rPr lang="ru-RU" sz="1600" dirty="0" smtClean="0"/>
              <a:t>их деятельность с родителями и активистами.</a:t>
            </a:r>
          </a:p>
          <a:p>
            <a:pPr algn="just"/>
            <a:r>
              <a:rPr lang="ru-RU" sz="1600" dirty="0" smtClean="0"/>
              <a:t>     В Камских Полянах большой популярностью пользуются парки и скверы, активисты ДРД проводят тематические акции, направленные на сохранение красоты и благоустройства окружающей природы. </a:t>
            </a:r>
          </a:p>
          <a:p>
            <a:pPr algn="just"/>
            <a:r>
              <a:rPr lang="ru-RU" sz="1600" dirty="0" smtClean="0"/>
              <a:t>     Акция «Ловушка» это эксперимент, благодаря которому можно выявить уровень экологической культуры населения. Данная акция проводится на протяжении 3 лет и можно сделать вывод, что с каждым годом жители Камских Полян стали более ответственно относится к чистоте поселка.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3199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</TotalTime>
  <Words>2296</Words>
  <Application>Microsoft Office PowerPoint</Application>
  <PresentationFormat>Экран (4:3)</PresentationFormat>
  <Paragraphs>182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ДРД</dc:creator>
  <cp:lastModifiedBy>ДРД</cp:lastModifiedBy>
  <cp:revision>659</cp:revision>
  <cp:lastPrinted>2020-11-13T09:44:13Z</cp:lastPrinted>
  <dcterms:created xsi:type="dcterms:W3CDTF">2020-11-11T07:31:02Z</dcterms:created>
  <dcterms:modified xsi:type="dcterms:W3CDTF">2021-02-08T10:20:07Z</dcterms:modified>
</cp:coreProperties>
</file>